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95" r:id="rId3"/>
    <p:sldId id="440" r:id="rId4"/>
    <p:sldId id="441" r:id="rId5"/>
    <p:sldId id="442" r:id="rId6"/>
    <p:sldId id="443" r:id="rId7"/>
    <p:sldId id="444" r:id="rId8"/>
    <p:sldId id="445" r:id="rId9"/>
    <p:sldId id="446" r:id="rId10"/>
    <p:sldId id="447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8" r:id="rId20"/>
    <p:sldId id="409" r:id="rId21"/>
    <p:sldId id="410" r:id="rId22"/>
    <p:sldId id="411" r:id="rId23"/>
    <p:sldId id="412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</p:sldIdLst>
  <p:sldSz cx="9144000" cy="6858000" type="screen4x3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6" autoAdjust="0"/>
    <p:restoredTop sz="86456" autoAdjust="0"/>
  </p:normalViewPr>
  <p:slideViewPr>
    <p:cSldViewPr snapToGrid="0" snapToObjects="1">
      <p:cViewPr>
        <p:scale>
          <a:sx n="86" d="100"/>
          <a:sy n="86" d="100"/>
        </p:scale>
        <p:origin x="-172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FF2F82-B809-9642-AB1B-62074FF2BF77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4E73A72-2EFA-1A43-8B59-837BCFC1F9C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166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3905D-BBCA-9A4D-B36D-E2BB26E87221}" type="datetimeFigureOut">
              <a:rPr lang="nl-NL" smtClean="0"/>
              <a:t>28/09/14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C6E56-2499-0547-A70D-FD50AAB7E7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26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2000">
                <a:latin typeface="Lucida Grande" charset="0"/>
                <a:cs typeface="Lucida Grande" charset="0"/>
                <a:sym typeface="Lucida Grande" charset="0"/>
              </a:rPr>
              <a:t>Optimaliseer voor je klant, niet voor Google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1459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378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460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400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beeld_geselectee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3373438"/>
            <a:ext cx="38385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8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390525"/>
            <a:ext cx="1420813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9"/>
          <p:cNvSpPr txBox="1">
            <a:spLocks noChangeArrowheads="1"/>
          </p:cNvSpPr>
          <p:nvPr userDrawn="1"/>
        </p:nvSpPr>
        <p:spPr bwMode="auto">
          <a:xfrm>
            <a:off x="542925" y="6057900"/>
            <a:ext cx="51958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nl-NL" sz="1200"/>
              <a:t>Hogeschool PXL – Elfde-Liniestraat 24 – B-3500 Hasselt</a:t>
            </a:r>
          </a:p>
          <a:p>
            <a:r>
              <a:rPr lang="nl-NL" sz="1200"/>
              <a:t>www.pxl.be - www.pxl.be/facebook</a:t>
            </a:r>
          </a:p>
          <a:p>
            <a:endParaRPr lang="nl-NL"/>
          </a:p>
        </p:txBody>
      </p:sp>
      <p:pic>
        <p:nvPicPr>
          <p:cNvPr id="7" name="Afbeelding 10" descr="dehogeschoolmethetnetwer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5543550"/>
            <a:ext cx="29749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198" y="1903517"/>
            <a:ext cx="7772400" cy="1470025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42241" y="3876249"/>
            <a:ext cx="4807127" cy="1137302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58A61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nl-NL" dirty="0"/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6575" y="6399213"/>
            <a:ext cx="12652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D2E2-AFF1-7C46-9604-D31073454756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3232150" y="6399213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D4FBA8-5E49-F945-B294-A924C4BEB4A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44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BE" noProof="0" smtClean="0"/>
              <a:t>Sleep de afbeelding naar de tijdelijke aanduiding of klik op het pictogram als u een afbeelding wilt toevoegen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60B968-6900-BF4E-BD20-DEBCFA3CEF3E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B06C7B-9B0A-3D4F-B5F1-B3396F82FEF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47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638993-B67F-3941-940A-3793FCF79502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81DFF-C52C-7244-8E8E-3022B887CAB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8074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C148D8-3999-7048-8CB8-74D568969D6B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B31D2-7FE4-1E4D-A9E8-10E4E45F8A8A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325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graa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hthoek 5"/>
          <p:cNvSpPr/>
          <p:nvPr userDrawn="1"/>
        </p:nvSpPr>
        <p:spPr>
          <a:xfrm>
            <a:off x="0" y="15354"/>
            <a:ext cx="9144000" cy="570274"/>
          </a:xfrm>
          <a:prstGeom prst="rect">
            <a:avLst/>
          </a:prstGeom>
          <a:noFill/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15354"/>
            <a:ext cx="154112" cy="570273"/>
          </a:xfrm>
          <a:prstGeom prst="rect">
            <a:avLst/>
          </a:prstGeom>
          <a:solidFill>
            <a:srgbClr val="58A618"/>
          </a:solidFill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ubtitel 2"/>
          <p:cNvSpPr txBox="1">
            <a:spLocks/>
          </p:cNvSpPr>
          <p:nvPr userDrawn="1"/>
        </p:nvSpPr>
        <p:spPr>
          <a:xfrm>
            <a:off x="154113" y="73458"/>
            <a:ext cx="8959066" cy="450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 smtClean="0">
                <a:solidFill>
                  <a:srgbClr val="58A618"/>
                </a:solidFill>
              </a:rPr>
              <a:t>5.3 websites &amp; e-commerce	 	  </a:t>
            </a: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5.4 SEO-SEA</a:t>
            </a:r>
          </a:p>
        </p:txBody>
      </p:sp>
    </p:spTree>
    <p:extLst>
      <p:ext uri="{BB962C8B-B14F-4D97-AF65-F5344CB8AC3E}">
        <p14:creationId xmlns:p14="http://schemas.microsoft.com/office/powerpoint/2010/main" val="315330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graa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hthoek 5"/>
          <p:cNvSpPr/>
          <p:nvPr userDrawn="1"/>
        </p:nvSpPr>
        <p:spPr>
          <a:xfrm>
            <a:off x="0" y="15354"/>
            <a:ext cx="9144000" cy="570274"/>
          </a:xfrm>
          <a:prstGeom prst="rect">
            <a:avLst/>
          </a:prstGeom>
          <a:noFill/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15354"/>
            <a:ext cx="154112" cy="570273"/>
          </a:xfrm>
          <a:prstGeom prst="rect">
            <a:avLst/>
          </a:prstGeom>
          <a:solidFill>
            <a:srgbClr val="58A618"/>
          </a:solidFill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ubtitel 2"/>
          <p:cNvSpPr txBox="1">
            <a:spLocks/>
          </p:cNvSpPr>
          <p:nvPr userDrawn="1"/>
        </p:nvSpPr>
        <p:spPr>
          <a:xfrm>
            <a:off x="154113" y="73458"/>
            <a:ext cx="8959066" cy="450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5.3 websites &amp; e-commerce</a:t>
            </a:r>
            <a:r>
              <a:rPr lang="nl-BE" sz="2400" b="1" dirty="0" smtClean="0">
                <a:solidFill>
                  <a:srgbClr val="58A618"/>
                </a:solidFill>
              </a:rPr>
              <a:t>	 	  5.4 SEO-SEA</a:t>
            </a: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1091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7CE2AF-A71F-4645-B47D-58701996CC2C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E02A6D-B45A-9941-869E-29CC4EED776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29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beeldslog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0"/>
            <a:ext cx="541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99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7E79B2-4086-6C48-AD17-A87AF9FD2DC5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5E030E-2549-CD42-BBA6-4996C6DD356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67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F6E365-633B-AE49-91BB-4E6EA4DD82DC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DCBB0-02E7-4D44-A841-013D2A57DF5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0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8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376E50-2731-FC49-B797-ED2E1129469D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9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0A4FF-3DDC-FC4D-8CD0-F95895E3716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16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4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A50FB5-F947-DA4B-AD19-267AA60B712A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5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81FA7-77B7-B14B-AF18-1D49EDCB12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7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FE9A67-FCA7-8D45-8385-FE23D7E86760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4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6C92B-19F6-A14A-A4AD-A51CCDFB21DC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182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0FF98A-DFF3-1B40-A361-9CB0E6BE6150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CE01D7-5B3C-E542-A7EC-15EFEBE8553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423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Titelstijl van model bewerken</a:t>
            </a:r>
            <a:endParaRPr lang="nl-NL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325563" y="6356350"/>
            <a:ext cx="126523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6F50A3B-5CB0-9B4C-AFAF-B1292F6A364C}" type="datetimeFigureOut">
              <a:rPr lang="nl-NL"/>
              <a:pPr/>
              <a:t>28/09/14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955869A-2F17-A74A-B6A5-5F9C767DD5F7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6681788"/>
            <a:ext cx="9144000" cy="180975"/>
          </a:xfrm>
          <a:prstGeom prst="rect">
            <a:avLst/>
          </a:prstGeom>
          <a:solidFill>
            <a:srgbClr val="58A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58A618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google.b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netresult.be/nl/sitemap/" TargetMode="Externa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4" Type="http://schemas.openxmlformats.org/officeDocument/2006/relationships/slide" Target="slide43.xml"/><Relationship Id="rId5" Type="http://schemas.openxmlformats.org/officeDocument/2006/relationships/slide" Target="slide44.xm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dwords.google.com/select/KeywordToolExternal" TargetMode="External"/><Relationship Id="rId4" Type="http://schemas.openxmlformats.org/officeDocument/2006/relationships/hyperlink" Target="https://adwords.google.com/o/Targeting/Explorer?__u=1000000000&amp;__c=1000000000&amp;ideaRequestType=KEYWORD_IDEAS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trends/explore?hl=nl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hyperlink" Target="http://www.google.com/alerts" TargetMode="External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iteexplorer.org/comparisons?site=www.phl.be&amp;comparisons%5B0%5D=www.khlim.be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Relationship Id="rId3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gif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hyperlink" Target="http://www.youtube.com/view_play_list?p=85CE2D27BC6FD84B&amp;hl=nl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zzbundle.com/" TargetMode="External"/><Relationship Id="rId4" Type="http://schemas.openxmlformats.org/officeDocument/2006/relationships/hyperlink" Target="http://www.alexa.com/siteinfo/pxl.be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https/www.bnpparibasfortis.be/portal/start.asp" TargetMode="External"/><Relationship Id="rId4" Type="http://schemas.openxmlformats.org/officeDocument/2006/relationships/hyperlink" Target="http://www.centerparcs.be/" TargetMode="External"/><Relationship Id="rId5" Type="http://schemas.openxmlformats.org/officeDocument/2006/relationships/hyperlink" Target="http://www.mcdonalds.be/" TargetMode="External"/><Relationship Id="rId6" Type="http://schemas.openxmlformats.org/officeDocument/2006/relationships/hyperlink" Target="http://www.imes.be/is-bin/INTERSHOP.enfinity/WFS/Imes-Imes-Site/en_US/-/USD/ViewLogin-Home" TargetMode="External"/><Relationship Id="rId7" Type="http://schemas.openxmlformats.org/officeDocument/2006/relationships/hyperlink" Target="http://www.pxl.be/" TargetMode="External"/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netresult.b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ctrTitle"/>
          </p:nvPr>
        </p:nvSpPr>
        <p:spPr>
          <a:xfrm>
            <a:off x="531813" y="1903413"/>
            <a:ext cx="7772400" cy="1470025"/>
          </a:xfrm>
        </p:spPr>
        <p:txBody>
          <a:bodyPr/>
          <a:lstStyle/>
          <a:p>
            <a:r>
              <a:rPr lang="nl-NL" dirty="0" smtClean="0">
                <a:latin typeface="Calibri" charset="0"/>
              </a:rPr>
              <a:t>Digitale marketing: SEO</a:t>
            </a:r>
            <a:endParaRPr lang="nl-NL" dirty="0">
              <a:latin typeface="Calibri" charset="0"/>
            </a:endParaRPr>
          </a:p>
        </p:txBody>
      </p:sp>
      <p:sp>
        <p:nvSpPr>
          <p:cNvPr id="14339" name="Subtitel 2"/>
          <p:cNvSpPr>
            <a:spLocks noGrp="1"/>
          </p:cNvSpPr>
          <p:nvPr>
            <p:ph type="subTitle" idx="1"/>
          </p:nvPr>
        </p:nvSpPr>
        <p:spPr>
          <a:xfrm>
            <a:off x="542925" y="3876675"/>
            <a:ext cx="4806950" cy="1136650"/>
          </a:xfrm>
        </p:spPr>
        <p:txBody>
          <a:bodyPr/>
          <a:lstStyle/>
          <a:p>
            <a:r>
              <a:rPr lang="nl-NL" dirty="0" smtClean="0">
                <a:latin typeface="Calibri" charset="0"/>
              </a:rPr>
              <a:t>Christof Jans</a:t>
            </a:r>
            <a:endParaRPr lang="nl-NL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Wees moedig…maar braaf</a:t>
            </a:r>
            <a:endParaRPr lang="nl-NL" dirty="0"/>
          </a:p>
        </p:txBody>
      </p:sp>
      <p:pic>
        <p:nvPicPr>
          <p:cNvPr id="4" name="Webspam Content Violation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133" y="1417638"/>
            <a:ext cx="8045450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016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Search engine marketing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Sectie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468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14282" y="1301699"/>
            <a:ext cx="74799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combinatie van search engine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optimisation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(SEO) en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search engine advertising (SEA)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14282" y="2158123"/>
            <a:ext cx="8008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80% van de surfers komt bij een website via zoekmachines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92027" y="2760661"/>
            <a:ext cx="65950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SEA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 doelstellingen :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zichtbaarheid (= gratis branding !)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zoveel mogelijk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clickthroughs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(= bezoekers)</a:t>
            </a:r>
          </a:p>
          <a:p>
            <a:pPr marL="800100" lvl="2" indent="-342900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een hoge conversieratio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14282" y="4383732"/>
            <a:ext cx="850745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SEO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1 doelstelling :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2400" b="1" kern="0" dirty="0">
                <a:solidFill>
                  <a:srgbClr val="000000"/>
                </a:solidFill>
              </a:rPr>
              <a:t> </a:t>
            </a:r>
            <a:r>
              <a:rPr lang="nl-NL" sz="2400" b="1" kern="0" dirty="0" smtClean="0">
                <a:solidFill>
                  <a:srgbClr val="000000"/>
                </a:solidFill>
              </a:rPr>
              <a:t>  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ervoor zorgen dat de website </a:t>
            </a:r>
            <a:r>
              <a:rPr lang="nl-NL" sz="2400" b="1" kern="0" dirty="0" smtClean="0">
                <a:solidFill>
                  <a:srgbClr val="000000"/>
                </a:solidFill>
              </a:rPr>
              <a:t>zo hoog mogelijk eindigt in de 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zoekresultaten.  90% van alle surfers kijkt enkel naar de eerste 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pagina van de zoekresultaten !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nl-NL" kern="0" dirty="0"/>
              <a:t>S</a:t>
            </a:r>
            <a:r>
              <a:rPr lang="nl-NL" kern="0" dirty="0" smtClean="0"/>
              <a:t>earch </a:t>
            </a:r>
            <a:r>
              <a:rPr lang="nl-NL" kern="0" dirty="0"/>
              <a:t>engine marketing (SEM)</a:t>
            </a:r>
            <a:r>
              <a:rPr lang="nl-NL" i="1" kern="0" dirty="0"/>
              <a:t/>
            </a:r>
            <a:br>
              <a:rPr lang="nl-NL" i="1" kern="0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2245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fbeelding 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046" y="1454191"/>
            <a:ext cx="7412900" cy="46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94338" y="850783"/>
            <a:ext cx="5936882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4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hoe kijken surfers naar zoekresultaten :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33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86924" y="819943"/>
            <a:ext cx="857157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onthoud : 35% tikt 2 zoekwoorden in, 25 % gebruikt</a:t>
            </a:r>
            <a:r>
              <a:rPr kumimoji="0" lang="nl-NL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 woorden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en 20% zal maar 1 zoekwoord ingeven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86924" y="3386518"/>
            <a:ext cx="915186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online monitoring : welke</a:t>
            </a:r>
            <a:r>
              <a:rPr kumimoji="0" lang="nl-NL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kunnen leiden tot een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optimale ranking in de zoekresultaten en welke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zorgen  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voor de hoogste CTR (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Google Analytics)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286924" y="5061062"/>
            <a:ext cx="87895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maak een shortlist met belangrijkste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en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comùbinaties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van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bepaalt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content van de website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286924" y="1801274"/>
            <a:ext cx="737894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lang="nl-NL" sz="2400" b="1" kern="0" dirty="0">
                <a:solidFill>
                  <a:srgbClr val="000000"/>
                </a:solidFill>
              </a:rPr>
              <a:t>d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nodig : inzicht in :  </a:t>
            </a:r>
          </a:p>
          <a:p>
            <a:pPr marL="800100" lvl="1" indent="-342900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400" b="1" kern="0" dirty="0">
                <a:solidFill>
                  <a:srgbClr val="000000"/>
                </a:solidFill>
              </a:rPr>
              <a:t>h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oe werkt een zoekmachine ?</a:t>
            </a:r>
          </a:p>
          <a:p>
            <a:pPr marL="800100" lvl="1" indent="-342900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2400" b="1" kern="0" dirty="0" smtClean="0">
                <a:solidFill>
                  <a:srgbClr val="000000"/>
                </a:solidFill>
              </a:rPr>
              <a:t>de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die surfers </a:t>
            </a:r>
            <a:r>
              <a:rPr kumimoji="0" lang="nl-NL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zouden kunnen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intikken </a:t>
            </a:r>
          </a:p>
        </p:txBody>
      </p:sp>
      <p:sp>
        <p:nvSpPr>
          <p:cNvPr id="7" name="PIJL-OMLAAG 6"/>
          <p:cNvSpPr/>
          <p:nvPr/>
        </p:nvSpPr>
        <p:spPr>
          <a:xfrm>
            <a:off x="1890944" y="3001603"/>
            <a:ext cx="337351" cy="46068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-OMLAAG 7"/>
          <p:cNvSpPr/>
          <p:nvPr/>
        </p:nvSpPr>
        <p:spPr>
          <a:xfrm>
            <a:off x="1874668" y="4600374"/>
            <a:ext cx="337351" cy="46068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792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214282" y="1340587"/>
            <a:ext cx="571182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crawler : search software (“googlebot”)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indexeren (database)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query processor : relevantie &amp; ranking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671482" y="3100468"/>
            <a:ext cx="8437246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1. de “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crawler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”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zoekalgorithme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bevat 200+ signalen en zoekt naar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tekst (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indexeerbaar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 :</a:t>
            </a:r>
          </a:p>
          <a:p>
            <a:pPr marL="1828800" lvl="3" indent="-457200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woorden, synoniemen en mogelijke spelfouten </a:t>
            </a:r>
          </a:p>
          <a:p>
            <a:pPr marL="1828800" lvl="3" indent="-457200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analoge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zinsconstructies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828800" lvl="3" indent="-457200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dialecten en andere talen</a:t>
            </a:r>
          </a:p>
          <a:p>
            <a:pPr marL="1828800" lvl="3" indent="-457200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tijdsmodellen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interne links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externe links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PIJL-OMLAAG 4"/>
          <p:cNvSpPr/>
          <p:nvPr/>
        </p:nvSpPr>
        <p:spPr>
          <a:xfrm>
            <a:off x="1722268" y="2540915"/>
            <a:ext cx="337351" cy="46068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nl-BE" kern="0" dirty="0"/>
              <a:t>hoe werkt een zoekmachine ?</a:t>
            </a:r>
            <a:br>
              <a:rPr lang="nl-BE" kern="0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499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1010544" y="1775450"/>
            <a:ext cx="775084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2. indexeren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van de informatie die van de “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crawler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komt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browser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title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title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tag)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woorden op elke pagina van de website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links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andere parameters</a:t>
            </a:r>
          </a:p>
          <a:p>
            <a:pPr lvl="1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	resultaat :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worden vergeleken met de pagina’s</a:t>
            </a:r>
          </a:p>
          <a:p>
            <a:pPr lvl="1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nl-NL" sz="2200" b="1" kern="0" dirty="0">
                <a:solidFill>
                  <a:srgbClr val="000000"/>
                </a:solidFill>
              </a:rPr>
              <a:t> </a:t>
            </a:r>
            <a:r>
              <a:rPr lang="nl-NL" sz="2200" b="1" kern="0" dirty="0" smtClean="0">
                <a:solidFill>
                  <a:srgbClr val="000000"/>
                </a:solidFill>
              </a:rPr>
              <a:t>   	van de website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010544" y="4891735"/>
            <a:ext cx="446795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3. query processor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page ranking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PIJL-OMLAAG 4"/>
          <p:cNvSpPr/>
          <p:nvPr/>
        </p:nvSpPr>
        <p:spPr>
          <a:xfrm>
            <a:off x="1951329" y="1112418"/>
            <a:ext cx="337351" cy="46068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PIJL-OMLAAG 5"/>
          <p:cNvSpPr/>
          <p:nvPr/>
        </p:nvSpPr>
        <p:spPr>
          <a:xfrm>
            <a:off x="1951329" y="4431047"/>
            <a:ext cx="337351" cy="46068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PIJL-RECHTS 6"/>
          <p:cNvSpPr/>
          <p:nvPr/>
        </p:nvSpPr>
        <p:spPr>
          <a:xfrm>
            <a:off x="1554514" y="3623095"/>
            <a:ext cx="396815" cy="13802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kern="0" dirty="0"/>
              <a:t>hoe werkt een zoekmachine ?</a:t>
            </a:r>
            <a:br>
              <a:rPr lang="nl-BE" kern="0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183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214282" y="1093962"/>
            <a:ext cx="922720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zoekwoorden aankopen 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als een surfer </a:t>
            </a:r>
            <a:r>
              <a:rPr lang="nl-NL" sz="2400" b="1" kern="0" dirty="0" smtClean="0">
                <a:solidFill>
                  <a:srgbClr val="000000"/>
                </a:solidFill>
              </a:rPr>
              <a:t>een </a:t>
            </a:r>
            <a:r>
              <a:rPr lang="nl-NL" sz="2400" b="1" kern="0" dirty="0" err="1" smtClean="0">
                <a:solidFill>
                  <a:srgbClr val="000000"/>
                </a:solidFill>
              </a:rPr>
              <a:t>keyword</a:t>
            </a:r>
            <a:r>
              <a:rPr lang="nl-NL" sz="2400" b="1" kern="0" dirty="0" smtClean="0">
                <a:solidFill>
                  <a:srgbClr val="000000"/>
                </a:solidFill>
              </a:rPr>
              <a:t> intikt wordt er een link naar de</a:t>
            </a:r>
            <a:endParaRPr kumimoji="0" lang="nl-BE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website getoond = op de 1</a:t>
            </a:r>
            <a:r>
              <a:rPr kumimoji="0" lang="nl-BE" sz="24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ste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zoekpagina, bij de “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sponsored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links”.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214282" y="2501361"/>
            <a:ext cx="8494633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GOOGLE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adverteerder selecteert relevante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surfers tikken deze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als ze op zoek gaan naar website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adverteerder koopt bepaalde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bij Google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Google rangschikt de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(= via een veiling)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hoogstbiedende adverteerders verschijnen op zoekpagina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adverteerder betaalt indien op de link geklikt wordt </a:t>
            </a:r>
          </a:p>
          <a:p>
            <a:pPr marL="457200" lvl="3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1 klik = min € 0,05 / no clicks = no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pay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lvl="3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indien budget = 0 : advertentie</a:t>
            </a:r>
            <a:r>
              <a:rPr kumimoji="0" lang="nl-NL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verdwijnt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kern="0" dirty="0" err="1"/>
              <a:t>Keyword</a:t>
            </a:r>
            <a:r>
              <a:rPr lang="nl-NL" kern="0" dirty="0"/>
              <a:t> </a:t>
            </a:r>
            <a:r>
              <a:rPr lang="nl-NL" kern="0" dirty="0" err="1"/>
              <a:t>Buying</a:t>
            </a:r>
            <a:r>
              <a:rPr lang="nl-NL" kern="0" dirty="0"/>
              <a:t> (KWB)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1196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26150" t="29840" r="29750" b="50000"/>
          <a:stretch>
            <a:fillRect/>
          </a:stretch>
        </p:blipFill>
        <p:spPr bwMode="auto">
          <a:xfrm>
            <a:off x="3779912" y="5173009"/>
            <a:ext cx="201622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Laten we even proberen</a:t>
            </a:r>
            <a:endParaRPr lang="nl-NL" dirty="0"/>
          </a:p>
        </p:txBody>
      </p:sp>
      <p:pic>
        <p:nvPicPr>
          <p:cNvPr id="3" name="Afbeelding 2" descr="Schermafbeelding 2014-09-28 om 18.16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4" y="1447062"/>
            <a:ext cx="7682141" cy="4272776"/>
          </a:xfrm>
          <a:prstGeom prst="rect">
            <a:avLst/>
          </a:prstGeom>
        </p:spPr>
      </p:pic>
      <p:sp>
        <p:nvSpPr>
          <p:cNvPr id="6" name="AutoShape 16"/>
          <p:cNvSpPr>
            <a:spLocks noChangeArrowheads="1"/>
          </p:cNvSpPr>
          <p:nvPr/>
        </p:nvSpPr>
        <p:spPr bwMode="gray">
          <a:xfrm flipH="1">
            <a:off x="540578" y="1098550"/>
            <a:ext cx="3654070" cy="319088"/>
          </a:xfrm>
          <a:prstGeom prst="roundRect">
            <a:avLst>
              <a:gd name="adj" fmla="val 3412"/>
            </a:avLst>
          </a:prstGeom>
          <a:noFill/>
          <a:ln w="19050">
            <a:solidFill>
              <a:srgbClr val="0070C0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r>
              <a:rPr lang="en-US" b="1" dirty="0">
                <a:solidFill>
                  <a:srgbClr val="0070C0"/>
                </a:solidFill>
                <a:latin typeface="Calibri" pitchFamily="34" charset="0"/>
              </a:rPr>
              <a:t>Top sponsored ads: </a:t>
            </a:r>
            <a:r>
              <a:rPr lang="en-US" b="1" dirty="0" smtClean="0">
                <a:solidFill>
                  <a:srgbClr val="0070C0"/>
                </a:solidFill>
                <a:latin typeface="Calibri" pitchFamily="34" charset="0"/>
              </a:rPr>
              <a:t>max 3 </a:t>
            </a:r>
            <a:r>
              <a:rPr lang="en-US" b="1" dirty="0" err="1" smtClean="0">
                <a:solidFill>
                  <a:srgbClr val="0070C0"/>
                </a:solidFill>
                <a:latin typeface="Calibri" pitchFamily="34" charset="0"/>
              </a:rPr>
              <a:t>resultaten</a:t>
            </a:r>
            <a:endParaRPr lang="en-US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7" name="Freeform 15"/>
          <p:cNvSpPr>
            <a:spLocks/>
          </p:cNvSpPr>
          <p:nvPr/>
        </p:nvSpPr>
        <p:spPr bwMode="auto">
          <a:xfrm rot="10800000" flipH="1">
            <a:off x="823936" y="1417638"/>
            <a:ext cx="214314" cy="1001706"/>
          </a:xfrm>
          <a:custGeom>
            <a:avLst/>
            <a:gdLst>
              <a:gd name="T0" fmla="*/ 165100 w 378"/>
              <a:gd name="T1" fmla="*/ 0 h 369"/>
              <a:gd name="T2" fmla="*/ 0 w 378"/>
              <a:gd name="T3" fmla="*/ 0 h 369"/>
              <a:gd name="T4" fmla="*/ 0 w 378"/>
              <a:gd name="T5" fmla="*/ 965200 h 369"/>
              <a:gd name="T6" fmla="*/ 0 60000 65536"/>
              <a:gd name="T7" fmla="*/ 0 60000 65536"/>
              <a:gd name="T8" fmla="*/ 0 60000 65536"/>
              <a:gd name="T9" fmla="*/ 0 w 378"/>
              <a:gd name="T10" fmla="*/ 0 h 369"/>
              <a:gd name="T11" fmla="*/ 378 w 378"/>
              <a:gd name="T12" fmla="*/ 369 h 3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8" h="369">
                <a:moveTo>
                  <a:pt x="378" y="0"/>
                </a:moveTo>
                <a:lnTo>
                  <a:pt x="0" y="0"/>
                </a:lnTo>
                <a:lnTo>
                  <a:pt x="0" y="369"/>
                </a:lnTo>
              </a:path>
            </a:pathLst>
          </a:custGeom>
          <a:noFill/>
          <a:ln w="19050" cap="flat" cmpd="sng">
            <a:solidFill>
              <a:srgbClr val="0070C0"/>
            </a:solidFill>
            <a:prstDash val="dash"/>
            <a:round/>
            <a:headEnd type="oval" w="med" len="med"/>
            <a:tailEnd type="oval" w="med" len="med"/>
          </a:ln>
        </p:spPr>
        <p:txBody>
          <a:bodyPr wrap="none"/>
          <a:lstStyle/>
          <a:p>
            <a:endParaRPr lang="nl-BE"/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gray">
          <a:xfrm flipH="1">
            <a:off x="1147936" y="5833382"/>
            <a:ext cx="4648200" cy="630243"/>
          </a:xfrm>
          <a:prstGeom prst="roundRect">
            <a:avLst>
              <a:gd name="adj" fmla="val 3412"/>
            </a:avLst>
          </a:prstGeom>
          <a:solidFill>
            <a:srgbClr val="FFCC00"/>
          </a:solidFill>
          <a:ln w="19050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marL="171450" indent="-171450"/>
            <a:r>
              <a:rPr lang="en-US" sz="1300" b="1" dirty="0" smtClean="0">
                <a:latin typeface="Calibri" pitchFamily="34" charset="0"/>
              </a:rPr>
              <a:t>“</a:t>
            </a:r>
            <a:r>
              <a:rPr lang="en-US" sz="1300" b="1" dirty="0" err="1" smtClean="0">
                <a:latin typeface="Calibri" pitchFamily="34" charset="0"/>
              </a:rPr>
              <a:t>natuurlijke</a:t>
            </a:r>
            <a:r>
              <a:rPr lang="en-US" sz="1300" b="1" dirty="0" smtClean="0">
                <a:latin typeface="Calibri" pitchFamily="34" charset="0"/>
              </a:rPr>
              <a:t>” </a:t>
            </a:r>
            <a:r>
              <a:rPr lang="en-US" sz="1300" b="1" dirty="0" err="1" smtClean="0">
                <a:latin typeface="Calibri" pitchFamily="34" charset="0"/>
              </a:rPr>
              <a:t>zoekresultaten</a:t>
            </a:r>
            <a:endParaRPr lang="en-US" sz="1300" dirty="0">
              <a:latin typeface="Calibri" pitchFamily="34" charset="0"/>
            </a:endParaRPr>
          </a:p>
          <a:p>
            <a:pPr marL="171450" indent="-171450">
              <a:buFontTx/>
              <a:buChar char="•"/>
            </a:pPr>
            <a:r>
              <a:rPr lang="en-US" sz="1300" b="1" dirty="0" smtClean="0">
                <a:latin typeface="Calibri" pitchFamily="34" charset="0"/>
              </a:rPr>
              <a:t>gratis; </a:t>
            </a:r>
            <a:r>
              <a:rPr lang="en-US" sz="1300" b="1" dirty="0" err="1" smtClean="0">
                <a:latin typeface="Calibri" pitchFamily="34" charset="0"/>
              </a:rPr>
              <a:t>gebaseerd</a:t>
            </a:r>
            <a:r>
              <a:rPr lang="en-US" sz="1300" b="1" dirty="0" smtClean="0">
                <a:latin typeface="Calibri" pitchFamily="34" charset="0"/>
              </a:rPr>
              <a:t> op het Google ranking </a:t>
            </a:r>
            <a:r>
              <a:rPr lang="en-US" sz="1300" b="1" dirty="0" err="1" smtClean="0">
                <a:latin typeface="Calibri" pitchFamily="34" charset="0"/>
              </a:rPr>
              <a:t>algorithme</a:t>
            </a:r>
            <a:r>
              <a:rPr lang="en-US" sz="1300" b="1" dirty="0" smtClean="0">
                <a:latin typeface="Calibri" pitchFamily="34" charset="0"/>
              </a:rPr>
              <a:t> m.b.t. </a:t>
            </a:r>
            <a:r>
              <a:rPr lang="en-US" sz="1300" b="1" dirty="0" err="1" smtClean="0">
                <a:latin typeface="Calibri" pitchFamily="34" charset="0"/>
              </a:rPr>
              <a:t>relevantie</a:t>
            </a:r>
            <a:r>
              <a:rPr lang="en-US" sz="1300" b="1" dirty="0" smtClean="0">
                <a:latin typeface="Calibri" pitchFamily="34" charset="0"/>
              </a:rPr>
              <a:t> van </a:t>
            </a:r>
            <a:r>
              <a:rPr lang="en-US" sz="1300" b="1" dirty="0" err="1" smtClean="0">
                <a:latin typeface="Calibri" pitchFamily="34" charset="0"/>
              </a:rPr>
              <a:t>inhoud</a:t>
            </a:r>
            <a:r>
              <a:rPr lang="en-US" sz="1300" b="1" dirty="0" smtClean="0">
                <a:latin typeface="Calibri" pitchFamily="34" charset="0"/>
              </a:rPr>
              <a:t> website </a:t>
            </a:r>
            <a:endParaRPr lang="en-US" sz="1300" b="1" dirty="0">
              <a:latin typeface="Calibri" pitchFamily="34" charset="0"/>
            </a:endParaRPr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gray">
          <a:xfrm>
            <a:off x="5447656" y="2419344"/>
            <a:ext cx="2139950" cy="3414038"/>
          </a:xfrm>
          <a:prstGeom prst="roundRect">
            <a:avLst>
              <a:gd name="adj" fmla="val 1431"/>
            </a:avLst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 wrap="none"/>
          <a:lstStyle/>
          <a:p>
            <a:endParaRPr lang="nl-NL"/>
          </a:p>
        </p:txBody>
      </p:sp>
      <p:sp>
        <p:nvSpPr>
          <p:cNvPr id="10" name="Freeform 18"/>
          <p:cNvSpPr>
            <a:spLocks/>
          </p:cNvSpPr>
          <p:nvPr/>
        </p:nvSpPr>
        <p:spPr bwMode="auto">
          <a:xfrm flipH="1">
            <a:off x="7715536" y="3473423"/>
            <a:ext cx="214314" cy="2643206"/>
          </a:xfrm>
          <a:custGeom>
            <a:avLst/>
            <a:gdLst>
              <a:gd name="T0" fmla="*/ 203200 w 378"/>
              <a:gd name="T1" fmla="*/ 0 h 369"/>
              <a:gd name="T2" fmla="*/ 0 w 378"/>
              <a:gd name="T3" fmla="*/ 0 h 369"/>
              <a:gd name="T4" fmla="*/ 0 w 378"/>
              <a:gd name="T5" fmla="*/ 2597150 h 369"/>
              <a:gd name="T6" fmla="*/ 0 60000 65536"/>
              <a:gd name="T7" fmla="*/ 0 60000 65536"/>
              <a:gd name="T8" fmla="*/ 0 60000 65536"/>
              <a:gd name="T9" fmla="*/ 0 w 378"/>
              <a:gd name="T10" fmla="*/ 0 h 369"/>
              <a:gd name="T11" fmla="*/ 378 w 378"/>
              <a:gd name="T12" fmla="*/ 369 h 3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8" h="369">
                <a:moveTo>
                  <a:pt x="378" y="0"/>
                </a:moveTo>
                <a:lnTo>
                  <a:pt x="0" y="0"/>
                </a:lnTo>
                <a:lnTo>
                  <a:pt x="0" y="369"/>
                </a:lnTo>
              </a:path>
            </a:pathLst>
          </a:custGeom>
          <a:noFill/>
          <a:ln w="19050" cap="flat" cmpd="sng">
            <a:solidFill>
              <a:srgbClr val="0070C0"/>
            </a:solidFill>
            <a:prstDash val="dash"/>
            <a:round/>
            <a:headEnd type="oval" w="med" len="med"/>
            <a:tailEnd type="oval" w="med" len="med"/>
          </a:ln>
        </p:spPr>
        <p:txBody>
          <a:bodyPr wrap="none"/>
          <a:lstStyle/>
          <a:p>
            <a:endParaRPr lang="nl-BE"/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gray">
          <a:xfrm flipH="1">
            <a:off x="5425857" y="6116629"/>
            <a:ext cx="3191700" cy="257175"/>
          </a:xfrm>
          <a:prstGeom prst="roundRect">
            <a:avLst>
              <a:gd name="adj" fmla="val 3412"/>
            </a:avLst>
          </a:prstGeom>
          <a:noFill/>
          <a:ln w="19050">
            <a:noFill/>
            <a:prstDash val="dash"/>
            <a:round/>
            <a:headEnd/>
            <a:tailEnd/>
          </a:ln>
        </p:spPr>
        <p:txBody>
          <a:bodyPr wrap="none"/>
          <a:lstStyle/>
          <a:p>
            <a:r>
              <a:rPr lang="en-US" sz="1600" b="1" dirty="0">
                <a:solidFill>
                  <a:srgbClr val="0070C0"/>
                </a:solidFill>
                <a:latin typeface="Calibri" pitchFamily="34" charset="0"/>
              </a:rPr>
              <a:t>Side sponsored ads: </a:t>
            </a:r>
            <a:r>
              <a:rPr lang="en-US" sz="1600" b="1" dirty="0" smtClean="0">
                <a:solidFill>
                  <a:srgbClr val="0070C0"/>
                </a:solidFill>
                <a:latin typeface="Calibri" pitchFamily="34" charset="0"/>
              </a:rPr>
              <a:t>max 8 </a:t>
            </a:r>
            <a:r>
              <a:rPr lang="en-US" sz="1600" b="1" dirty="0" err="1" smtClean="0">
                <a:solidFill>
                  <a:srgbClr val="0070C0"/>
                </a:solidFill>
                <a:latin typeface="Calibri" pitchFamily="34" charset="0"/>
              </a:rPr>
              <a:t>resultaten</a:t>
            </a:r>
            <a:endParaRPr lang="en-US" sz="16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2" name="AutoShape 22"/>
          <p:cNvSpPr>
            <a:spLocks noChangeArrowheads="1"/>
          </p:cNvSpPr>
          <p:nvPr/>
        </p:nvSpPr>
        <p:spPr bwMode="gray">
          <a:xfrm flipH="1">
            <a:off x="4478857" y="1772180"/>
            <a:ext cx="3768651" cy="519113"/>
          </a:xfrm>
          <a:prstGeom prst="roundRect">
            <a:avLst>
              <a:gd name="adj" fmla="val 3412"/>
            </a:avLst>
          </a:prstGeom>
          <a:solidFill>
            <a:srgbClr val="0070C0"/>
          </a:solidFill>
          <a:ln w="19050">
            <a:noFill/>
            <a:round/>
            <a:headEnd/>
            <a:tailEnd/>
          </a:ln>
        </p:spPr>
        <p:txBody>
          <a:bodyPr wrap="none"/>
          <a:lstStyle/>
          <a:p>
            <a:pPr marL="171450" indent="-171450"/>
            <a:r>
              <a:rPr lang="en-US" sz="1400" b="1" dirty="0">
                <a:solidFill>
                  <a:schemeClr val="bg1"/>
                </a:solidFill>
              </a:rPr>
              <a:t>Sponsored “Paid” Advertising</a:t>
            </a:r>
            <a:endParaRPr lang="en-US" sz="1400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•"/>
            </a:pPr>
            <a:r>
              <a:rPr lang="en-US" sz="1400" dirty="0" err="1" smtClean="0">
                <a:solidFill>
                  <a:schemeClr val="bg1"/>
                </a:solidFill>
              </a:rPr>
              <a:t>adverteerders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kunnen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bieden</a:t>
            </a:r>
            <a:r>
              <a:rPr lang="en-US" sz="1400" dirty="0" smtClean="0">
                <a:solidFill>
                  <a:schemeClr val="bg1"/>
                </a:solidFill>
              </a:rPr>
              <a:t> op </a:t>
            </a:r>
            <a:r>
              <a:rPr lang="en-US" sz="1400" dirty="0" err="1" smtClean="0">
                <a:solidFill>
                  <a:schemeClr val="bg1"/>
                </a:solidFill>
              </a:rPr>
              <a:t>deze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plaatsen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Line 20"/>
          <p:cNvSpPr>
            <a:spLocks noChangeShapeType="1"/>
          </p:cNvSpPr>
          <p:nvPr/>
        </p:nvSpPr>
        <p:spPr bwMode="auto">
          <a:xfrm rot="21593125" flipH="1">
            <a:off x="3896081" y="2266029"/>
            <a:ext cx="648394" cy="158550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nl-BE"/>
          </a:p>
        </p:txBody>
      </p:sp>
      <p:sp>
        <p:nvSpPr>
          <p:cNvPr id="14" name="Line 21"/>
          <p:cNvSpPr>
            <a:spLocks noChangeShapeType="1"/>
          </p:cNvSpPr>
          <p:nvPr/>
        </p:nvSpPr>
        <p:spPr bwMode="auto">
          <a:xfrm>
            <a:off x="6512894" y="2206021"/>
            <a:ext cx="0" cy="224066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82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900950"/>
            <a:ext cx="6091860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plaats  advertentie wordt bepaald door :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 Box 49"/>
          <p:cNvSpPr txBox="1">
            <a:spLocks noChangeArrowheads="1"/>
          </p:cNvSpPr>
          <p:nvPr/>
        </p:nvSpPr>
        <p:spPr bwMode="auto">
          <a:xfrm>
            <a:off x="363525" y="1878673"/>
            <a:ext cx="2136773" cy="400110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</a:rPr>
              <a:t>KWALITEITSSCORE</a:t>
            </a:r>
            <a:endParaRPr lang="en-US" sz="2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3286116" y="1878673"/>
            <a:ext cx="2286016" cy="400110"/>
          </a:xfrm>
          <a:prstGeom prst="rect">
            <a:avLst/>
          </a:prstGeom>
          <a:solidFill>
            <a:srgbClr val="6699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smtClean="0">
                <a:solidFill>
                  <a:schemeClr val="bg1"/>
                </a:solidFill>
                <a:latin typeface="Calibri" pitchFamily="34" charset="0"/>
              </a:rPr>
              <a:t>MAXIMUM CPC</a:t>
            </a:r>
            <a:endParaRPr lang="en-US" sz="2000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" name="Text Box 49"/>
          <p:cNvSpPr txBox="1">
            <a:spLocks noChangeArrowheads="1"/>
          </p:cNvSpPr>
          <p:nvPr/>
        </p:nvSpPr>
        <p:spPr bwMode="auto">
          <a:xfrm>
            <a:off x="769167" y="1478563"/>
            <a:ext cx="12547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alibri" pitchFamily="34" charset="0"/>
              </a:rPr>
              <a:t>relevantie</a:t>
            </a:r>
            <a:endParaRPr lang="en-US" sz="2000" b="1" dirty="0">
              <a:latin typeface="Calibri" pitchFamily="34" charset="0"/>
            </a:endParaRPr>
          </a:p>
        </p:txBody>
      </p: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3357554" y="1478563"/>
            <a:ext cx="20780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alibri" pitchFamily="34" charset="0"/>
              </a:rPr>
              <a:t>wat</a:t>
            </a:r>
            <a:r>
              <a:rPr lang="en-US" sz="2000" b="1" dirty="0" smtClean="0">
                <a:latin typeface="Calibri" pitchFamily="34" charset="0"/>
              </a:rPr>
              <a:t> je </a:t>
            </a:r>
            <a:r>
              <a:rPr lang="en-US" sz="2000" b="1" dirty="0" err="1" smtClean="0">
                <a:latin typeface="Calibri" pitchFamily="34" charset="0"/>
              </a:rPr>
              <a:t>wil</a:t>
            </a:r>
            <a:r>
              <a:rPr lang="en-US" sz="2000" b="1" dirty="0" smtClean="0">
                <a:latin typeface="Calibri" pitchFamily="34" charset="0"/>
              </a:rPr>
              <a:t> </a:t>
            </a:r>
            <a:r>
              <a:rPr lang="en-US" sz="2000" b="1" dirty="0" err="1" smtClean="0">
                <a:latin typeface="Calibri" pitchFamily="34" charset="0"/>
              </a:rPr>
              <a:t>betalen</a:t>
            </a:r>
            <a:endParaRPr lang="en-US" sz="2000" b="1" dirty="0">
              <a:latin typeface="Calibri" pitchFamily="34" charset="0"/>
            </a:endParaRPr>
          </a:p>
        </p:txBody>
      </p:sp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2771623" y="1845636"/>
            <a:ext cx="3545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smtClean="0">
                <a:latin typeface="Calibri" pitchFamily="34" charset="0"/>
              </a:rPr>
              <a:t>X</a:t>
            </a:r>
            <a:endParaRPr lang="en-US" sz="2400" b="1">
              <a:latin typeface="Calibri" pitchFamily="34" charset="0"/>
            </a:endParaRPr>
          </a:p>
        </p:txBody>
      </p:sp>
      <p:sp>
        <p:nvSpPr>
          <p:cNvPr id="8" name="Text Box 49"/>
          <p:cNvSpPr txBox="1">
            <a:spLocks noChangeArrowheads="1"/>
          </p:cNvSpPr>
          <p:nvPr/>
        </p:nvSpPr>
        <p:spPr bwMode="auto">
          <a:xfrm>
            <a:off x="5651585" y="1845636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smtClean="0">
                <a:latin typeface="Calibri" pitchFamily="34" charset="0"/>
              </a:rPr>
              <a:t>=</a:t>
            </a:r>
            <a:endParaRPr lang="en-US" sz="2400" b="1">
              <a:latin typeface="Calibri" pitchFamily="34" charset="0"/>
            </a:endParaRPr>
          </a:p>
        </p:txBody>
      </p:sp>
      <p:sp>
        <p:nvSpPr>
          <p:cNvPr id="9" name="Text Box 49"/>
          <p:cNvSpPr txBox="1">
            <a:spLocks noChangeArrowheads="1"/>
          </p:cNvSpPr>
          <p:nvPr/>
        </p:nvSpPr>
        <p:spPr bwMode="auto">
          <a:xfrm>
            <a:off x="6143636" y="1539756"/>
            <a:ext cx="2660122" cy="1200329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ad ranking :</a:t>
            </a:r>
          </a:p>
          <a:p>
            <a:pPr algn="ctr"/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</a:rPr>
              <a:t>bepalend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</a:rPr>
              <a:t>voor</a:t>
            </a:r>
            <a:endParaRPr lang="en-US" sz="2400" b="1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</a:rPr>
              <a:t>AD POSITIE</a:t>
            </a:r>
            <a:endParaRPr lang="en-US" sz="24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Text Box 49"/>
          <p:cNvSpPr txBox="1">
            <a:spLocks noChangeArrowheads="1"/>
          </p:cNvSpPr>
          <p:nvPr/>
        </p:nvSpPr>
        <p:spPr bwMode="auto">
          <a:xfrm>
            <a:off x="308640" y="2561429"/>
            <a:ext cx="291137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000" b="1" dirty="0" err="1" smtClean="0">
                <a:solidFill>
                  <a:srgbClr val="0000CC"/>
                </a:solidFill>
              </a:rPr>
              <a:t>Kwaliteitsscore</a:t>
            </a:r>
            <a:r>
              <a:rPr lang="en-US" sz="2000" b="1" dirty="0" smtClean="0">
                <a:solidFill>
                  <a:srgbClr val="0000CC"/>
                </a:solidFill>
              </a:rPr>
              <a:t> </a:t>
            </a:r>
            <a:r>
              <a:rPr lang="en-US" sz="2000" b="1" dirty="0" err="1" smtClean="0"/>
              <a:t>wordt</a:t>
            </a:r>
            <a:endParaRPr lang="en-US" sz="2000" b="1" dirty="0" smtClean="0"/>
          </a:p>
          <a:p>
            <a:pPr algn="l"/>
            <a:r>
              <a:rPr lang="en-US" sz="2000" b="1" dirty="0" err="1" smtClean="0"/>
              <a:t>bepaald</a:t>
            </a:r>
            <a:r>
              <a:rPr lang="en-US" sz="2000" b="1" dirty="0" smtClean="0"/>
              <a:t> door:</a:t>
            </a:r>
          </a:p>
          <a:p>
            <a:pPr algn="l">
              <a:buFontTx/>
              <a:buChar char="-"/>
            </a:pPr>
            <a:r>
              <a:rPr lang="en-US" sz="2000" b="1" dirty="0" smtClean="0"/>
              <a:t> CTR op google.com</a:t>
            </a:r>
          </a:p>
          <a:p>
            <a:pPr algn="l">
              <a:buFontTx/>
              <a:buChar char="-"/>
            </a:pPr>
            <a:r>
              <a:rPr lang="en-US" sz="2000" b="1" dirty="0" smtClean="0"/>
              <a:t> </a:t>
            </a:r>
            <a:r>
              <a:rPr lang="en-US" sz="2000" b="1" dirty="0" err="1" smtClean="0"/>
              <a:t>relevantie</a:t>
            </a:r>
            <a:r>
              <a:rPr lang="en-US" sz="2000" b="1" dirty="0" smtClean="0"/>
              <a:t> van keywords</a:t>
            </a:r>
          </a:p>
          <a:p>
            <a:pPr algn="l"/>
            <a:r>
              <a:rPr lang="en-US" sz="2000" b="1" dirty="0"/>
              <a:t> </a:t>
            </a:r>
            <a:r>
              <a:rPr lang="en-US" sz="2000" b="1" dirty="0" smtClean="0"/>
              <a:t> en </a:t>
            </a:r>
            <a:r>
              <a:rPr lang="en-US" sz="2000" b="1" dirty="0" err="1" smtClean="0"/>
              <a:t>tekst</a:t>
            </a:r>
            <a:r>
              <a:rPr lang="en-US" sz="2000" b="1" dirty="0" smtClean="0"/>
              <a:t> in </a:t>
            </a:r>
            <a:r>
              <a:rPr lang="en-US" sz="2000" b="1" dirty="0" err="1" smtClean="0"/>
              <a:t>advertentie</a:t>
            </a:r>
            <a:r>
              <a:rPr lang="en-US" sz="2000" b="1" dirty="0" smtClean="0"/>
              <a:t> </a:t>
            </a:r>
          </a:p>
          <a:p>
            <a:pPr algn="l"/>
            <a:r>
              <a:rPr lang="en-US" sz="2000" b="1" dirty="0" smtClean="0"/>
              <a:t>- </a:t>
            </a:r>
            <a:r>
              <a:rPr lang="en-US" sz="2000" b="1" dirty="0" err="1" smtClean="0"/>
              <a:t>kwaliteit</a:t>
            </a:r>
            <a:r>
              <a:rPr lang="en-US" sz="2000" b="1" dirty="0" smtClean="0"/>
              <a:t> landing page</a:t>
            </a:r>
            <a:endParaRPr lang="en-US" sz="2000" b="1" dirty="0"/>
          </a:p>
        </p:txBody>
      </p:sp>
      <p:sp>
        <p:nvSpPr>
          <p:cNvPr id="11" name="Text Box 49"/>
          <p:cNvSpPr txBox="1">
            <a:spLocks noChangeArrowheads="1"/>
          </p:cNvSpPr>
          <p:nvPr/>
        </p:nvSpPr>
        <p:spPr bwMode="auto">
          <a:xfrm>
            <a:off x="3260272" y="2561429"/>
            <a:ext cx="2931893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000" b="1" dirty="0" smtClean="0">
                <a:solidFill>
                  <a:srgbClr val="58A618"/>
                </a:solidFill>
              </a:rPr>
              <a:t>Maximum CPC </a:t>
            </a:r>
            <a:r>
              <a:rPr lang="en-US" sz="2000" b="1" dirty="0" smtClean="0"/>
              <a:t>is</a:t>
            </a:r>
          </a:p>
          <a:p>
            <a:pPr algn="l"/>
            <a:r>
              <a:rPr lang="en-US" sz="2000" b="1" dirty="0" smtClean="0"/>
              <a:t>het </a:t>
            </a:r>
            <a:r>
              <a:rPr lang="en-US" sz="2000" b="1" dirty="0" err="1" smtClean="0"/>
              <a:t>hoogste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bedrag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dat</a:t>
            </a:r>
            <a:endParaRPr lang="en-US" sz="2000" b="1" dirty="0" smtClean="0"/>
          </a:p>
          <a:p>
            <a:pPr algn="l"/>
            <a:r>
              <a:rPr lang="en-US" sz="2000" b="1" dirty="0" smtClean="0"/>
              <a:t>de </a:t>
            </a:r>
            <a:r>
              <a:rPr lang="en-US" sz="2000" b="1" dirty="0" err="1" smtClean="0"/>
              <a:t>adverteerder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bereid</a:t>
            </a:r>
            <a:r>
              <a:rPr lang="en-US" sz="2000" b="1" dirty="0" smtClean="0"/>
              <a:t> is </a:t>
            </a:r>
          </a:p>
          <a:p>
            <a:pPr algn="l"/>
            <a:r>
              <a:rPr lang="en-US" sz="2000" b="1" dirty="0" err="1"/>
              <a:t>o</a:t>
            </a:r>
            <a:r>
              <a:rPr lang="en-US" sz="2000" b="1" dirty="0" err="1" smtClean="0"/>
              <a:t>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betalen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voor</a:t>
            </a:r>
            <a:r>
              <a:rPr lang="en-US" sz="2000" b="1" dirty="0" smtClean="0"/>
              <a:t> 1 </a:t>
            </a:r>
            <a:r>
              <a:rPr lang="en-US" sz="2000" b="1" dirty="0" err="1" smtClean="0"/>
              <a:t>klik</a:t>
            </a:r>
            <a:endParaRPr lang="en-US" sz="2000" b="1" dirty="0" smtClean="0"/>
          </a:p>
          <a:p>
            <a:pPr algn="l"/>
            <a:r>
              <a:rPr lang="en-US" sz="2000" b="1" dirty="0"/>
              <a:t>o</a:t>
            </a:r>
            <a:r>
              <a:rPr lang="en-US" sz="2000" b="1" dirty="0" smtClean="0"/>
              <a:t>p de </a:t>
            </a:r>
            <a:r>
              <a:rPr lang="en-US" sz="2000" b="1" dirty="0" err="1" smtClean="0"/>
              <a:t>advertentie</a:t>
            </a:r>
            <a:endParaRPr lang="en-US" sz="2000" b="1" dirty="0"/>
          </a:p>
        </p:txBody>
      </p:sp>
      <p:sp>
        <p:nvSpPr>
          <p:cNvPr id="12" name="PIJL-OMLAAG 11"/>
          <p:cNvSpPr/>
          <p:nvPr/>
        </p:nvSpPr>
        <p:spPr bwMode="auto">
          <a:xfrm>
            <a:off x="1282859" y="2275677"/>
            <a:ext cx="214314" cy="357190"/>
          </a:xfrm>
          <a:prstGeom prst="downArrow">
            <a:avLst/>
          </a:prstGeom>
          <a:solidFill>
            <a:srgbClr val="0000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  <p:sp>
        <p:nvSpPr>
          <p:cNvPr id="13" name="PIJL-OMLAAG 12"/>
          <p:cNvSpPr/>
          <p:nvPr/>
        </p:nvSpPr>
        <p:spPr bwMode="auto">
          <a:xfrm>
            <a:off x="4286248" y="2275677"/>
            <a:ext cx="214314" cy="357190"/>
          </a:xfrm>
          <a:prstGeom prst="downArrow">
            <a:avLst/>
          </a:prstGeom>
          <a:solidFill>
            <a:srgbClr val="6699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ahoma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308640" y="4624686"/>
            <a:ext cx="6228885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err="1" smtClean="0">
                <a:latin typeface="Calibri" pitchFamily="34" charset="0"/>
                <a:cs typeface="Calibri" pitchFamily="34" charset="0"/>
              </a:rPr>
              <a:t>vb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: </a:t>
            </a:r>
            <a:r>
              <a:rPr lang="nl-BE" sz="2600" b="1" dirty="0" err="1" smtClean="0">
                <a:latin typeface="Calibri" pitchFamily="34" charset="0"/>
                <a:cs typeface="Calibri" pitchFamily="34" charset="0"/>
              </a:rPr>
              <a:t>keywords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voor een autoverzekeraar :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" name="Picture 29" descr="gradientarrow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85786" y="4931628"/>
            <a:ext cx="7214631" cy="120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785786" y="5200122"/>
            <a:ext cx="2032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cheap Ethias car insurance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3424238" y="5204885"/>
            <a:ext cx="12382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SUV insurance</a:t>
            </a: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1989138" y="5479522"/>
            <a:ext cx="18224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car insurance great rate</a:t>
            </a: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4268788" y="5493810"/>
            <a:ext cx="9271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insurance</a:t>
            </a: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6199188" y="5206472"/>
            <a:ext cx="15081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good finances</a:t>
            </a: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5500688" y="5495397"/>
            <a:ext cx="11493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driving safety 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5119688" y="5200122"/>
            <a:ext cx="5064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cars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2390627" y="5903385"/>
            <a:ext cx="7464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Narrow</a:t>
            </a: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5172138" y="5909735"/>
            <a:ext cx="14381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Broader/generic </a:t>
            </a:r>
          </a:p>
        </p:txBody>
      </p:sp>
    </p:spTree>
    <p:extLst>
      <p:ext uri="{BB962C8B-B14F-4D97-AF65-F5344CB8AC3E}">
        <p14:creationId xmlns:p14="http://schemas.microsoft.com/office/powerpoint/2010/main" val="141147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Calibri" charset="0"/>
              </a:rPr>
              <a:t>Leerprogramma</a:t>
            </a:r>
            <a:endParaRPr lang="nl-NL" dirty="0">
              <a:latin typeface="Calibri" charset="0"/>
            </a:endParaRPr>
          </a:p>
        </p:txBody>
      </p:sp>
      <p:sp>
        <p:nvSpPr>
          <p:cNvPr id="15363" name="Tijdelijke aanduiding voor inhoud 2"/>
          <p:cNvSpPr>
            <a:spLocks noGrp="1"/>
          </p:cNvSpPr>
          <p:nvPr>
            <p:ph idx="1"/>
          </p:nvPr>
        </p:nvSpPr>
        <p:spPr>
          <a:xfrm>
            <a:off x="782058" y="1417638"/>
            <a:ext cx="8229600" cy="4525963"/>
          </a:xfrm>
        </p:spPr>
        <p:txBody>
          <a:bodyPr/>
          <a:lstStyle/>
          <a:p>
            <a:r>
              <a:rPr lang="nl-NL" sz="2800" dirty="0" smtClean="0">
                <a:latin typeface="Calibri" charset="0"/>
              </a:rPr>
              <a:t>Week 1: inleiding en hoe begin je er aan</a:t>
            </a:r>
          </a:p>
          <a:p>
            <a:r>
              <a:rPr lang="nl-NL" sz="2800" dirty="0" smtClean="0">
                <a:latin typeface="Calibri" charset="0"/>
              </a:rPr>
              <a:t>Week 2: Website marketing</a:t>
            </a:r>
          </a:p>
          <a:p>
            <a:r>
              <a:rPr lang="nl-NL" sz="2800" dirty="0" smtClean="0">
                <a:solidFill>
                  <a:srgbClr val="58A618"/>
                </a:solidFill>
                <a:latin typeface="Calibri" charset="0"/>
              </a:rPr>
              <a:t>Week 3: SEO (zoekmachines)</a:t>
            </a:r>
          </a:p>
          <a:p>
            <a:r>
              <a:rPr lang="nl-NL" sz="2800" dirty="0" smtClean="0">
                <a:latin typeface="Calibri" charset="0"/>
              </a:rPr>
              <a:t>Week 4: Sociale media</a:t>
            </a:r>
          </a:p>
          <a:p>
            <a:r>
              <a:rPr lang="nl-NL" sz="2800" dirty="0" smtClean="0">
                <a:latin typeface="Calibri" charset="0"/>
              </a:rPr>
              <a:t>Week 5: Meetbaar adverteren</a:t>
            </a:r>
          </a:p>
          <a:p>
            <a:r>
              <a:rPr lang="nl-NL" sz="2800" dirty="0" smtClean="0">
                <a:latin typeface="Calibri" charset="0"/>
              </a:rPr>
              <a:t>Week 6: E-mail marketing</a:t>
            </a:r>
          </a:p>
          <a:p>
            <a:r>
              <a:rPr lang="nl-NL" sz="2800" dirty="0" smtClean="0">
                <a:latin typeface="Calibri" charset="0"/>
              </a:rPr>
              <a:t>Week 7: Mobiele marketing</a:t>
            </a:r>
          </a:p>
          <a:p>
            <a:r>
              <a:rPr lang="nl-NL" sz="2800" dirty="0" smtClean="0">
                <a:latin typeface="Calibri" charset="0"/>
              </a:rPr>
              <a:t>Week 8: Coaching sessie digitaal marketing plan</a:t>
            </a:r>
          </a:p>
          <a:p>
            <a:r>
              <a:rPr lang="nl-NL" sz="2800" dirty="0" smtClean="0">
                <a:latin typeface="Calibri" charset="0"/>
              </a:rPr>
              <a:t>Week 9: presentaties marketing plannen</a:t>
            </a:r>
            <a:endParaRPr lang="nl-NL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55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 l="24521" t="41486" r="42179" b="11715"/>
          <a:stretch>
            <a:fillRect/>
          </a:stretch>
        </p:blipFill>
        <p:spPr bwMode="auto">
          <a:xfrm>
            <a:off x="3461969" y="1436798"/>
            <a:ext cx="5070471" cy="445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214282" y="1280758"/>
            <a:ext cx="44101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goede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SEO heeft 4 “niveaus” :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 l="32000" t="64400" r="50000" b="26240"/>
          <a:stretch>
            <a:fillRect/>
          </a:stretch>
        </p:blipFill>
        <p:spPr bwMode="auto">
          <a:xfrm>
            <a:off x="1331640" y="5073931"/>
            <a:ext cx="1800200" cy="58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nl-NL" kern="0" dirty="0" smtClean="0"/>
              <a:t>search </a:t>
            </a:r>
            <a:r>
              <a:rPr lang="nl-NL" kern="0" dirty="0"/>
              <a:t>engine </a:t>
            </a:r>
            <a:r>
              <a:rPr lang="nl-NL" kern="0" dirty="0" err="1"/>
              <a:t>optimisation</a:t>
            </a:r>
            <a:r>
              <a:rPr lang="nl-NL" kern="0" dirty="0"/>
              <a:t> (SEO)</a:t>
            </a:r>
            <a:r>
              <a:rPr lang="nl-NL" i="1" kern="0" dirty="0"/>
              <a:t/>
            </a:r>
            <a:br>
              <a:rPr lang="nl-NL" i="1" kern="0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416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67544" y="1864359"/>
            <a:ext cx="41367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tekst moet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indexeerbaar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zijn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67544" y="1379394"/>
            <a:ext cx="47618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crawler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zoekt naar tekst en links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467544" y="3167968"/>
            <a:ext cx="78941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gebruiksvriendelijke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website (zie 5.3) : max 3 keer klikken 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67544" y="2296407"/>
            <a:ext cx="42040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regelmatig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content updaten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67544" y="2728455"/>
            <a:ext cx="84760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blogs = onderdeel van de website (geen afzonderlijk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domein) 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67544" y="3601177"/>
            <a:ext cx="663835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domein : gebruik .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indien doelmarkt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B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elgië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indien doelmarkt = wereldwijd, gebruik .com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467544" y="4853397"/>
            <a:ext cx="846738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maak een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sitemap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(= links !)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HTML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for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XML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sitemap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(upload naar Google Webmaster Tools)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67544" y="4389924"/>
            <a:ext cx="79662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Google houdt van grote websites (meer dan 40 pagina’s)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67544" y="236394"/>
            <a:ext cx="8229600" cy="1143000"/>
          </a:xfrm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nl-NL" b="0" i="1" kern="0" dirty="0"/>
              <a:t> </a:t>
            </a:r>
            <a:r>
              <a:rPr lang="nl-BE" sz="3600" b="0" kern="0" dirty="0"/>
              <a:t>niveau 1 : toegankelijkheid &amp; kwalitatieve content 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94753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22917" t="18965" r="24479" b="3448"/>
          <a:stretch>
            <a:fillRect/>
          </a:stretch>
        </p:blipFill>
        <p:spPr bwMode="auto">
          <a:xfrm>
            <a:off x="1442207" y="753380"/>
            <a:ext cx="5985135" cy="5333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051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67544" y="1259969"/>
            <a:ext cx="6711133" cy="283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“bot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accessibility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: de “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crawler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houdt niet van :</a:t>
            </a:r>
            <a:endParaRPr kumimoji="0" lang="nl-BE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full flash websites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dynamische websites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kaders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tekst in afbeeldingen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javascript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CMS software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spammen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(-&gt; “google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death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”)</a:t>
            </a:r>
          </a:p>
        </p:txBody>
      </p:sp>
      <p:sp>
        <p:nvSpPr>
          <p:cNvPr id="4" name="Actieknop: Verder of Volgende 3">
            <a:hlinkClick r:id="rId3" action="ppaction://hlinksldjump" highlightClick="1"/>
          </p:cNvPr>
          <p:cNvSpPr/>
          <p:nvPr/>
        </p:nvSpPr>
        <p:spPr bwMode="auto">
          <a:xfrm>
            <a:off x="3396502" y="1719576"/>
            <a:ext cx="214314" cy="214314"/>
          </a:xfrm>
          <a:prstGeom prst="actionButtonForwardNext">
            <a:avLst/>
          </a:prstGeom>
          <a:solidFill>
            <a:srgbClr val="FFFFFF">
              <a:lumMod val="65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5" name="Actieknop: Verder of Volgende 4">
            <a:hlinkClick r:id="rId4" action="ppaction://hlinksldjump" highlightClick="1"/>
          </p:cNvPr>
          <p:cNvSpPr/>
          <p:nvPr/>
        </p:nvSpPr>
        <p:spPr bwMode="auto">
          <a:xfrm>
            <a:off x="2182056" y="2402977"/>
            <a:ext cx="214314" cy="214314"/>
          </a:xfrm>
          <a:prstGeom prst="actionButtonForwardNext">
            <a:avLst/>
          </a:prstGeom>
          <a:solidFill>
            <a:srgbClr val="FFFFFF">
              <a:lumMod val="65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6" name="Actieknop: Verder of Volgende 5">
            <a:hlinkClick r:id="rId5" action="ppaction://hlinksldjump" highlightClick="1"/>
          </p:cNvPr>
          <p:cNvSpPr/>
          <p:nvPr/>
        </p:nvSpPr>
        <p:spPr bwMode="auto">
          <a:xfrm>
            <a:off x="3715953" y="2743842"/>
            <a:ext cx="214314" cy="214314"/>
          </a:xfrm>
          <a:prstGeom prst="actionButtonForwardNext">
            <a:avLst/>
          </a:prstGeom>
          <a:solidFill>
            <a:srgbClr val="FFFFFF">
              <a:lumMod val="6500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83047" y="4152597"/>
            <a:ext cx="85924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indien wissel van oude naar nieuwe website : zorg ervoor dat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alle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belangrijke pagina’s overeenkomen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(“301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redirect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67544" y="5064215"/>
            <a:ext cx="5685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een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CMS dat “Google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friendly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is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itel 9"/>
          <p:cNvSpPr txBox="1">
            <a:spLocks/>
          </p:cNvSpPr>
          <p:nvPr/>
        </p:nvSpPr>
        <p:spPr>
          <a:xfrm>
            <a:off x="467544" y="-187423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1 : toegankelijkheid &amp; kwalitatieve content 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3052685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251520" y="1292150"/>
            <a:ext cx="891141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let op de browser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title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title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tag) : verschillend voor elke pagina !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beste =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title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tag = inhoud van de pagina (= site map !)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395021" y="4469486"/>
            <a:ext cx="76953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architectuur interne links :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links moeten herkenbaar zijn 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BE" sz="2400" b="1" kern="0" dirty="0">
                <a:solidFill>
                  <a:srgbClr val="000000"/>
                </a:solidFill>
              </a:rPr>
              <a:t> </a:t>
            </a:r>
            <a:r>
              <a:rPr lang="nl-BE" sz="2400" b="1" kern="0" dirty="0" smtClean="0">
                <a:solidFill>
                  <a:srgbClr val="000000"/>
                </a:solidFill>
              </a:rPr>
              <a:t>  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(dus geen javascript)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378991" y="5250759"/>
            <a:ext cx="77114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opletten met links naar minisites : indien te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veel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spam !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378991" y="5668033"/>
            <a:ext cx="57525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constante monitoring verhoogt efficiency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 r="65129" b="93074"/>
          <a:stretch>
            <a:fillRect/>
          </a:stretch>
        </p:blipFill>
        <p:spPr bwMode="auto">
          <a:xfrm>
            <a:off x="2880320" y="3552766"/>
            <a:ext cx="5580112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r="66759" b="92402"/>
          <a:stretch>
            <a:fillRect/>
          </a:stretch>
        </p:blipFill>
        <p:spPr bwMode="auto">
          <a:xfrm>
            <a:off x="611560" y="2373254"/>
            <a:ext cx="504056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PIJL-LINKS 8"/>
          <p:cNvSpPr/>
          <p:nvPr/>
        </p:nvSpPr>
        <p:spPr bwMode="auto">
          <a:xfrm>
            <a:off x="3491880" y="2589278"/>
            <a:ext cx="720080" cy="216024"/>
          </a:xfrm>
          <a:prstGeom prst="leftArrow">
            <a:avLst/>
          </a:prstGeom>
          <a:solidFill>
            <a:srgbClr val="FF000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0" name="PIJL-LINKS 9"/>
          <p:cNvSpPr/>
          <p:nvPr/>
        </p:nvSpPr>
        <p:spPr bwMode="auto">
          <a:xfrm>
            <a:off x="8172400" y="3813414"/>
            <a:ext cx="720080" cy="216024"/>
          </a:xfrm>
          <a:prstGeom prst="leftArrow">
            <a:avLst/>
          </a:prstGeom>
          <a:solidFill>
            <a:srgbClr val="FF000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 l="20021" t="19886" r="66029" b="63554"/>
          <a:stretch>
            <a:fillRect/>
          </a:stretch>
        </p:blipFill>
        <p:spPr bwMode="auto">
          <a:xfrm>
            <a:off x="971600" y="3165342"/>
            <a:ext cx="1440160" cy="106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Gebogen PIJL-OMHOOG 11"/>
          <p:cNvSpPr/>
          <p:nvPr/>
        </p:nvSpPr>
        <p:spPr bwMode="auto">
          <a:xfrm rot="5400000">
            <a:off x="215516" y="3489378"/>
            <a:ext cx="1152128" cy="360040"/>
          </a:xfrm>
          <a:prstGeom prst="bentUpArrow">
            <a:avLst/>
          </a:prstGeom>
          <a:solidFill>
            <a:srgbClr val="00CCCC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3" name="PIJL-RECHTS 12"/>
          <p:cNvSpPr/>
          <p:nvPr/>
        </p:nvSpPr>
        <p:spPr bwMode="auto">
          <a:xfrm>
            <a:off x="2483768" y="3741406"/>
            <a:ext cx="360040" cy="216024"/>
          </a:xfrm>
          <a:prstGeom prst="rightArrow">
            <a:avLst/>
          </a:prstGeom>
          <a:solidFill>
            <a:srgbClr val="00CCCC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4" name="Ovaal 13"/>
          <p:cNvSpPr/>
          <p:nvPr/>
        </p:nvSpPr>
        <p:spPr bwMode="auto">
          <a:xfrm>
            <a:off x="1763688" y="3741406"/>
            <a:ext cx="576064" cy="288032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15" name="Ovaal 14"/>
          <p:cNvSpPr/>
          <p:nvPr/>
        </p:nvSpPr>
        <p:spPr bwMode="auto">
          <a:xfrm>
            <a:off x="971600" y="4029438"/>
            <a:ext cx="864096" cy="288032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16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smtClean="0"/>
              <a:t> </a:t>
            </a:r>
            <a:r>
              <a:rPr lang="nl-BE" sz="3600" b="0" kern="0" smtClean="0"/>
              <a:t>niveau 1 : toegankelijkheid &amp; kwalitatieve content 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45746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49119" y="1410862"/>
            <a:ext cx="58657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zoek naar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suggesties 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BE" sz="2400" b="1" kern="0" dirty="0">
                <a:solidFill>
                  <a:srgbClr val="000000"/>
                </a:solidFill>
              </a:rPr>
              <a:t> </a:t>
            </a:r>
            <a:r>
              <a:rPr lang="nl-BE" sz="2400" b="1" kern="0" dirty="0" smtClean="0">
                <a:solidFill>
                  <a:srgbClr val="000000"/>
                </a:solidFill>
              </a:rPr>
              <a:t>  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(veelvouden, synoniemen, afkortingen, …)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187624" y="2249288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  <a:hlinkClick r:id="rId3"/>
              </a:rPr>
              <a:t>https://adwords.google.com/select/KeywordToolExternal</a:t>
            </a:r>
            <a:endParaRPr kumimoji="0" lang="nl-BE" sz="2000" b="1" i="0" u="none" strike="noStrike" kern="0" cap="none" spc="0" normalizeH="0" baseline="0" noProof="0" dirty="0" smtClean="0">
              <a:ln>
                <a:noFill/>
              </a:ln>
              <a:solidFill>
                <a:srgbClr val="3333FF">
                  <a:lumMod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5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14172" t="37246" r="2130" b="13155"/>
          <a:stretch>
            <a:fillRect/>
          </a:stretch>
        </p:blipFill>
        <p:spPr bwMode="auto">
          <a:xfrm>
            <a:off x="683566" y="2841305"/>
            <a:ext cx="8165707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2: keyword research &amp; targeting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336070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535040" y="1428123"/>
            <a:ext cx="694292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evalueer het gebruik van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door surfers : 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BE" sz="2400" b="1" kern="0" dirty="0">
                <a:solidFill>
                  <a:srgbClr val="000000"/>
                </a:solidFill>
              </a:rPr>
              <a:t> </a:t>
            </a:r>
            <a:r>
              <a:rPr lang="nl-BE" sz="2400" b="1" kern="0" dirty="0" smtClean="0">
                <a:solidFill>
                  <a:srgbClr val="000000"/>
                </a:solidFill>
              </a:rPr>
              <a:t>  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“Google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Insights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for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Search” : </a:t>
            </a:r>
            <a:r>
              <a:rPr kumimoji="0" lang="nl-BE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BE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  <a:r>
              <a:rPr kumimoji="0" lang="nl-BE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smartphone</a:t>
            </a:r>
            <a:endParaRPr kumimoji="0" lang="nl-NL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" t="18761" r="47692" b="44083"/>
          <a:stretch/>
        </p:blipFill>
        <p:spPr bwMode="auto">
          <a:xfrm>
            <a:off x="282462" y="2419726"/>
            <a:ext cx="6067188" cy="244943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3" t="55740" r="47452" b="8935"/>
          <a:stretch/>
        </p:blipFill>
        <p:spPr bwMode="auto">
          <a:xfrm>
            <a:off x="6444208" y="3690546"/>
            <a:ext cx="2448272" cy="244827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2: keyword research &amp; targeting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2940924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67544" y="1336965"/>
            <a:ext cx="60715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kijk naar de resultaten van Google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Suggest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!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2700" t="16286" r="42851" b="65714"/>
          <a:stretch>
            <a:fillRect/>
          </a:stretch>
        </p:blipFill>
        <p:spPr bwMode="auto">
          <a:xfrm>
            <a:off x="701993" y="1841021"/>
            <a:ext cx="8208912" cy="1696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85969" y="3869658"/>
            <a:ext cx="82131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kijk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naar de resultaten van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“gerelateerde zoekopdrachten”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 l="13101" t="67280" r="62150" b="21920"/>
          <a:stretch>
            <a:fillRect/>
          </a:stretch>
        </p:blipFill>
        <p:spPr bwMode="auto">
          <a:xfrm>
            <a:off x="774001" y="4372553"/>
            <a:ext cx="396044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2: keyword research &amp; targeting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199622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457689" y="1545031"/>
            <a:ext cx="801116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zoek uit hoe verschillende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t.o.v. elkaar presteren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</a:t>
            </a:r>
            <a:r>
              <a:rPr kumimoji="0" lang="nl-BE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 zoekopdrachten voor “fietsen” afgelopen 24 u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67544" y="3510870"/>
            <a:ext cx="624882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keuze van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hangt ook af van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merkherinnering &amp; merkherkenning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ambitie &amp; doelstellingen van adverteerder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omvang markt (geografisch)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13272" t="17726" r="72328" b="77234"/>
          <a:stretch>
            <a:fillRect/>
          </a:stretch>
        </p:blipFill>
        <p:spPr bwMode="auto">
          <a:xfrm>
            <a:off x="827584" y="2677416"/>
            <a:ext cx="23042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 l="13101" t="17600" r="72500" b="77360"/>
          <a:stretch>
            <a:fillRect/>
          </a:stretch>
        </p:blipFill>
        <p:spPr bwMode="auto">
          <a:xfrm>
            <a:off x="3275856" y="2677416"/>
            <a:ext cx="23042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 l="13101" t="17600" r="73399" b="77360"/>
          <a:stretch>
            <a:fillRect/>
          </a:stretch>
        </p:blipFill>
        <p:spPr bwMode="auto">
          <a:xfrm>
            <a:off x="5796136" y="2677416"/>
            <a:ext cx="216024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57689" y="5179839"/>
            <a:ext cx="79101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die vaak gebruikt worden door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surfers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BE" sz="2400" b="1" kern="0" baseline="0" dirty="0" smtClean="0">
                <a:solidFill>
                  <a:srgbClr val="000000"/>
                </a:solidFill>
              </a:rPr>
              <a:t>    en</a:t>
            </a:r>
            <a:r>
              <a:rPr lang="nl-BE" sz="2400" b="1" kern="0" dirty="0" smtClean="0">
                <a:solidFill>
                  <a:srgbClr val="000000"/>
                </a:solidFill>
              </a:rPr>
              <a:t> die weinig concurrerende zoekwoorden hebben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2: keyword research &amp; targeting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186703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502607" y="2530061"/>
            <a:ext cx="169642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BE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meta </a:t>
            </a:r>
            <a:r>
              <a:rPr kumimoji="0" lang="nl-BE" sz="22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title</a:t>
            </a:r>
            <a:r>
              <a:rPr kumimoji="0" lang="nl-BE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 :</a:t>
            </a:r>
            <a:endParaRPr kumimoji="0" lang="nl-NL" sz="2200" b="1" i="0" u="sng" strike="noStrike" kern="0" cap="none" spc="0" normalizeH="0" baseline="0" noProof="0" dirty="0" smtClean="0">
              <a:ln>
                <a:noFill/>
              </a:ln>
              <a:solidFill>
                <a:srgbClr val="996600"/>
              </a:solidFill>
              <a:effectLst/>
              <a:uLnTx/>
              <a:uFillTx/>
            </a:endParaRPr>
          </a:p>
        </p:txBody>
      </p:sp>
      <p:sp>
        <p:nvSpPr>
          <p:cNvPr id="3" name="PIJL-RECHTS 2"/>
          <p:cNvSpPr/>
          <p:nvPr/>
        </p:nvSpPr>
        <p:spPr bwMode="auto">
          <a:xfrm>
            <a:off x="2195736" y="2710888"/>
            <a:ext cx="504056" cy="144016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784532" y="4797152"/>
            <a:ext cx="693010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&lt;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title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&gt;uitgaan in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hasselt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de leukste bars …&lt;/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title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&gt;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zet belangrijkste zoekwoord eerst (“</a:t>
            </a:r>
            <a:r>
              <a:rPr kumimoji="0" lang="nl-BE" sz="22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uitgaan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”)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combineer zoekwoord met locatie (“uitgaan </a:t>
            </a:r>
            <a:r>
              <a:rPr kumimoji="0" lang="nl-BE" sz="22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 Hasselt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”)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max 65 karakters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r="60492" b="79681"/>
          <a:stretch>
            <a:fillRect/>
          </a:stretch>
        </p:blipFill>
        <p:spPr bwMode="auto">
          <a:xfrm>
            <a:off x="2771800" y="2710888"/>
            <a:ext cx="604867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al 5"/>
          <p:cNvSpPr/>
          <p:nvPr/>
        </p:nvSpPr>
        <p:spPr bwMode="auto">
          <a:xfrm>
            <a:off x="2771800" y="2566872"/>
            <a:ext cx="4104456" cy="504056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72467" y="1454003"/>
            <a:ext cx="789254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besteed aandacht aan : meta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title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URL, H1, afbeeldingen, 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BE" sz="2400" b="1" kern="0" dirty="0">
                <a:solidFill>
                  <a:srgbClr val="000000"/>
                </a:solidFill>
              </a:rPr>
              <a:t> </a:t>
            </a:r>
            <a:r>
              <a:rPr lang="nl-BE" sz="2400" b="1" kern="0" dirty="0" smtClean="0">
                <a:solidFill>
                  <a:srgbClr val="000000"/>
                </a:solidFill>
              </a:rPr>
              <a:t>  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meta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description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en de hoofdtekst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2: keyword research &amp; targeting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408884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3BE3EE-8EB8-1340-87C7-A14F461C766D}" type="slidenum">
              <a:rPr lang="en-US"/>
              <a:pPr/>
              <a:t>3</a:t>
            </a:fld>
            <a:endParaRPr lang="en-US"/>
          </a:p>
        </p:txBody>
      </p:sp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3446"/>
            <a:ext cx="9143107" cy="933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2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8214"/>
            <a:ext cx="4595217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18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99310" y="1556792"/>
            <a:ext cx="94929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BE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URL:</a:t>
            </a:r>
            <a:endParaRPr kumimoji="0" lang="nl-NL" sz="2200" b="1" i="0" u="sng" strike="noStrike" kern="0" cap="none" spc="0" normalizeH="0" baseline="0" noProof="0" dirty="0" smtClean="0">
              <a:ln>
                <a:noFill/>
              </a:ln>
              <a:solidFill>
                <a:srgbClr val="996600"/>
              </a:solidFill>
              <a:effectLst/>
              <a:uLnTx/>
              <a:uFillTx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784532" y="4149080"/>
            <a:ext cx="678583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http://www.domain.be/keyword-location.html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max 3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niveau’s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– plaats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dicht bij “.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/”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gebruik – of _  in plaats van andere karakters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als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deel van rootdomein : bonus in ranking !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r="61529" b="79394"/>
          <a:stretch>
            <a:fillRect/>
          </a:stretch>
        </p:blipFill>
        <p:spPr bwMode="auto">
          <a:xfrm>
            <a:off x="1475656" y="1556792"/>
            <a:ext cx="731349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al 5"/>
          <p:cNvSpPr/>
          <p:nvPr/>
        </p:nvSpPr>
        <p:spPr bwMode="auto">
          <a:xfrm>
            <a:off x="2411760" y="1700808"/>
            <a:ext cx="3528392" cy="504056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7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2: keyword research &amp; targeting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310073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90684" y="1487035"/>
            <a:ext cx="123989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BE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H1 tag:</a:t>
            </a:r>
            <a:endParaRPr kumimoji="0" lang="nl-NL" sz="2200" b="1" i="0" u="sng" strike="noStrike" kern="0" cap="none" spc="0" normalizeH="0" baseline="0" noProof="0" dirty="0" smtClean="0">
              <a:ln>
                <a:noFill/>
              </a:ln>
              <a:solidFill>
                <a:srgbClr val="996600"/>
              </a:solidFill>
              <a:effectLst/>
              <a:uLnTx/>
              <a:uFillTx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775906" y="3946242"/>
            <a:ext cx="693010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&lt;H1&gt;uitgaan in Hasselt&lt;/H1&gt;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vergelijkbaar met headline van krantenartikel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plaats belangrijkste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eerst (“</a:t>
            </a:r>
            <a:r>
              <a:rPr kumimoji="0" lang="nl-BE" sz="22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uitgaan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”)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200" b="1" kern="0" dirty="0">
                <a:solidFill>
                  <a:srgbClr val="000000"/>
                </a:solidFill>
              </a:rPr>
              <a:t> combineer zoekwoord met </a:t>
            </a:r>
            <a:r>
              <a:rPr lang="nl-BE" sz="2200" b="1" kern="0" dirty="0" smtClean="0">
                <a:solidFill>
                  <a:srgbClr val="000000"/>
                </a:solidFill>
              </a:rPr>
              <a:t>locatie (“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uitgaan </a:t>
            </a:r>
            <a:r>
              <a:rPr kumimoji="0" lang="nl-BE" sz="22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 Hasselt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”)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~ meta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title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2172" t="37886" r="31829" b="38355"/>
          <a:stretch>
            <a:fillRect/>
          </a:stretch>
        </p:blipFill>
        <p:spPr bwMode="auto">
          <a:xfrm>
            <a:off x="2043094" y="1557882"/>
            <a:ext cx="5544616" cy="228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al 5"/>
          <p:cNvSpPr/>
          <p:nvPr/>
        </p:nvSpPr>
        <p:spPr bwMode="auto">
          <a:xfrm>
            <a:off x="2043094" y="1917922"/>
            <a:ext cx="1944216" cy="504056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7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2: keyword research &amp; targeting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54664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80647" y="1491503"/>
            <a:ext cx="20185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BE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afbeeldingen:</a:t>
            </a:r>
            <a:endParaRPr kumimoji="0" lang="nl-NL" sz="2200" b="1" i="0" u="sng" strike="noStrike" kern="0" cap="none" spc="0" normalizeH="0" baseline="0" noProof="0" dirty="0" smtClean="0">
              <a:ln>
                <a:noFill/>
              </a:ln>
              <a:solidFill>
                <a:srgbClr val="996600"/>
              </a:solidFill>
              <a:effectLst/>
              <a:uLnTx/>
              <a:uFillTx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797635" y="4264547"/>
            <a:ext cx="721261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&lt;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img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src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=‘uitgaan-in-hasselt.jpg’  alt=‘uitgaan-in-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hasselt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’/&gt;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bestandsnaam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alt tag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context (tekst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rond afbeelding)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472" t="17726" r="46229" b="49154"/>
          <a:stretch>
            <a:fillRect/>
          </a:stretch>
        </p:blipFill>
        <p:spPr bwMode="auto">
          <a:xfrm>
            <a:off x="2446993" y="1609641"/>
            <a:ext cx="6048672" cy="244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2: keyword research &amp; targeting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785908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67544" y="1431120"/>
            <a:ext cx="24695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BE" sz="2200" b="1" i="0" u="sng" strike="noStrike" kern="0" cap="none" spc="0" normalizeH="0" baseline="0" noProof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meta description:</a:t>
            </a:r>
            <a:endParaRPr kumimoji="0" lang="nl-NL" sz="2200" b="1" i="0" u="sng" strike="noStrike" kern="0" cap="none" spc="0" normalizeH="0" baseline="0" noProof="0" smtClean="0">
              <a:ln>
                <a:noFill/>
              </a:ln>
              <a:solidFill>
                <a:srgbClr val="996600"/>
              </a:solidFill>
              <a:effectLst/>
              <a:uLnTx/>
              <a:uFillTx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784532" y="4273172"/>
            <a:ext cx="554190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&lt;meta name=“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description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content=“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txt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/&gt;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je USP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max 165 karakters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PIJL-RECHTS 4"/>
          <p:cNvSpPr/>
          <p:nvPr/>
        </p:nvSpPr>
        <p:spPr bwMode="auto">
          <a:xfrm rot="-1080000">
            <a:off x="329921" y="3831984"/>
            <a:ext cx="648072" cy="144016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11022" t="51565" r="53429" b="40515"/>
          <a:stretch>
            <a:fillRect/>
          </a:stretch>
        </p:blipFill>
        <p:spPr bwMode="auto">
          <a:xfrm>
            <a:off x="1148343" y="3015297"/>
            <a:ext cx="724008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fgeronde rechthoek 6"/>
          <p:cNvSpPr/>
          <p:nvPr/>
        </p:nvSpPr>
        <p:spPr bwMode="auto">
          <a:xfrm>
            <a:off x="1115616" y="3519352"/>
            <a:ext cx="7056784" cy="576064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046608" y="1863168"/>
            <a:ext cx="662707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&lt;meta </a:t>
            </a:r>
            <a:r>
              <a:rPr kumimoji="0" lang="nl-BE" sz="1400" b="1" i="0" u="none" strike="noStrike" kern="0" cap="none" spc="0" normalizeH="0" baseline="0" noProof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name</a:t>
            </a:r>
            <a:r>
              <a:rPr kumimoji="0" lang="nl-BE" sz="1400" b="1" i="0" u="none" strike="noStrike" kern="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=“</a:t>
            </a:r>
            <a:r>
              <a:rPr kumimoji="0" lang="nl-BE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DESCRIPTION</a:t>
            </a:r>
            <a:r>
              <a:rPr kumimoji="0" lang="nl-BE" sz="1400" b="1" i="0" u="none" strike="noStrike" kern="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”</a:t>
            </a:r>
            <a:r>
              <a:rPr kumimoji="0" lang="nl-BE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1400" b="1" i="0" u="none" strike="noStrike" kern="0" cap="none" spc="0" normalizeH="0" baseline="0" noProof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content</a:t>
            </a:r>
            <a:r>
              <a:rPr kumimoji="0" lang="nl-BE" sz="1400" b="1" i="0" u="none" strike="noStrike" kern="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=“</a:t>
            </a:r>
            <a:r>
              <a:rPr kumimoji="0" lang="nl-BE" sz="1400" b="1" i="0" u="none" strike="noStrike" kern="0" cap="none" spc="0" normalizeH="0" baseline="0" noProof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Uitgaan in Hasselt. Hasselt is een gezellige stad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met verschillende kroegen en danscafés. Of je nu houdt van authentiek Vlaams of een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trendy hot-spot,  Hasselt heeft op verschillende plekken van de stad leuke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0" cap="none" spc="0" normalizeH="0" baseline="0" noProof="0" smtClean="0">
                <a:ln>
                  <a:noFill/>
                </a:ln>
                <a:solidFill>
                  <a:srgbClr val="3333FF">
                    <a:lumMod val="75000"/>
                  </a:srgbClr>
                </a:solidFill>
                <a:effectLst/>
                <a:uLnTx/>
                <a:uFillTx/>
              </a:rPr>
              <a:t>uitgaansgelegenheden</a:t>
            </a:r>
            <a:r>
              <a:rPr kumimoji="0" lang="nl-NL" sz="1400" b="1" i="0" u="none" strike="noStrike" kern="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” /&gt;</a:t>
            </a:r>
          </a:p>
        </p:txBody>
      </p:sp>
      <p:sp>
        <p:nvSpPr>
          <p:cNvPr id="9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2: keyword research &amp; targeting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382881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67544" y="1482420"/>
            <a:ext cx="183255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nl-BE" sz="2200" b="1" i="0" u="sng" strike="noStrike" kern="0" cap="none" spc="0" normalizeH="0" baseline="0" noProof="0" dirty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hoofdtekst :</a:t>
            </a:r>
            <a:endParaRPr kumimoji="0" lang="nl-NL" sz="2200" b="1" i="0" u="sng" strike="noStrike" kern="0" cap="none" spc="0" normalizeH="0" baseline="0" noProof="0" dirty="0" smtClean="0">
              <a:ln>
                <a:noFill/>
              </a:ln>
              <a:solidFill>
                <a:srgbClr val="996600"/>
              </a:solidFill>
              <a:effectLst/>
              <a:uLnTx/>
              <a:uFillTx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784532" y="1914468"/>
            <a:ext cx="826219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interne links : links van één pagina naar andere pagina’s in website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externe links : links van andere websites naar eigen website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zet in links nooit : “click hier” of “</a:t>
            </a:r>
            <a:r>
              <a:rPr lang="nl-BE" sz="2200" b="1" kern="0" dirty="0" smtClean="0">
                <a:solidFill>
                  <a:srgbClr val="000000"/>
                </a:solidFill>
              </a:rPr>
              <a:t>lees meer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of …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700" t="17006" r="56801" b="75630"/>
          <a:stretch>
            <a:fillRect/>
          </a:stretch>
        </p:blipFill>
        <p:spPr bwMode="auto">
          <a:xfrm>
            <a:off x="1318854" y="3323124"/>
            <a:ext cx="633670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2751" t="17600" r="53150" b="67280"/>
          <a:stretch>
            <a:fillRect/>
          </a:stretch>
        </p:blipFill>
        <p:spPr bwMode="auto">
          <a:xfrm>
            <a:off x="1331640" y="4043204"/>
            <a:ext cx="705678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IJL-RECHTS 6"/>
          <p:cNvSpPr/>
          <p:nvPr/>
        </p:nvSpPr>
        <p:spPr bwMode="auto">
          <a:xfrm rot="-1080000">
            <a:off x="2261351" y="4170943"/>
            <a:ext cx="648072" cy="144016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8" name="PIJL-RECHTS 7"/>
          <p:cNvSpPr/>
          <p:nvPr/>
        </p:nvSpPr>
        <p:spPr bwMode="auto">
          <a:xfrm>
            <a:off x="2195736" y="4835292"/>
            <a:ext cx="720080" cy="216024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9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2: keyword research &amp; targeting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190391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1465293" y="2379109"/>
            <a:ext cx="572624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laat toe om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je“online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reputation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te managen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alerts via e-mail of RSS feeds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www.google.com/alerts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49118" y="1479881"/>
            <a:ext cx="818749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Google Alerts : om de </a:t>
            </a:r>
            <a:r>
              <a:rPr lang="nl-BE" sz="2400" b="1" kern="0" dirty="0" smtClean="0">
                <a:solidFill>
                  <a:srgbClr val="000000"/>
                </a:solidFill>
              </a:rPr>
              <a:t>content van de website op te volgen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gebaseerd op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die je hebt vastgelegd. = gratis !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2472" t="17726" r="32729" b="35475"/>
          <a:stretch>
            <a:fillRect/>
          </a:stretch>
        </p:blipFill>
        <p:spPr bwMode="auto">
          <a:xfrm>
            <a:off x="1835695" y="3562614"/>
            <a:ext cx="5256584" cy="23727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6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2: keyword research &amp; targeting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11159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536" y="1200643"/>
            <a:ext cx="881523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website zal hogere ranking krijgen indien je links ontvangt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van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lokale websites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nl-BE" sz="2400" b="1" kern="0" noProof="0" dirty="0" smtClean="0">
                <a:solidFill>
                  <a:srgbClr val="000000"/>
                </a:solidFill>
              </a:rPr>
              <a:t>“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high-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quality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websites (hoge “page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authority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”) (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scholen)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websites uit zelfde bedrijfssector of context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websites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met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content die veel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keywords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bevat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PIJL-RECHTS 3"/>
          <p:cNvSpPr/>
          <p:nvPr/>
        </p:nvSpPr>
        <p:spPr bwMode="auto">
          <a:xfrm>
            <a:off x="1847208" y="4283337"/>
            <a:ext cx="360040" cy="360040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pic>
        <p:nvPicPr>
          <p:cNvPr id="5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13535" r="25384" b="41033"/>
          <a:stretch/>
        </p:blipFill>
        <p:spPr bwMode="auto">
          <a:xfrm>
            <a:off x="2264295" y="3198954"/>
            <a:ext cx="5866125" cy="287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IJL-RECHTS 5"/>
          <p:cNvSpPr/>
          <p:nvPr/>
        </p:nvSpPr>
        <p:spPr bwMode="auto">
          <a:xfrm>
            <a:off x="1847208" y="5687606"/>
            <a:ext cx="360040" cy="360040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7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3: maken van links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264738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536" y="1301760"/>
            <a:ext cx="680026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one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-way links : links naar je website via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sites die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data verzamelen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2400" b="1" kern="0" baseline="0" dirty="0">
                <a:solidFill>
                  <a:srgbClr val="000000"/>
                </a:solidFill>
              </a:rPr>
              <a:t> </a:t>
            </a:r>
            <a:r>
              <a:rPr lang="nl-BE" sz="2400" b="1" kern="0" baseline="0" dirty="0" smtClean="0">
                <a:solidFill>
                  <a:srgbClr val="000000"/>
                </a:solidFill>
              </a:rPr>
              <a:t>   </a:t>
            </a:r>
            <a:r>
              <a:rPr kumimoji="0" lang="nl-BE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</a:t>
            </a:r>
            <a:r>
              <a:rPr kumimoji="0" lang="nl-BE" sz="20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BE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goudengids.be, rubrieken.com, google </a:t>
            </a:r>
            <a:r>
              <a:rPr kumimoji="0" lang="nl-BE" sz="20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places</a:t>
            </a:r>
            <a:r>
              <a:rPr kumimoji="0" lang="nl-BE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,…)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(niche</a:t>
            </a:r>
            <a:r>
              <a:rPr lang="nl-BE" sz="2400" b="1" kern="0" dirty="0">
                <a:solidFill>
                  <a:srgbClr val="000000"/>
                </a:solidFill>
              </a:rPr>
              <a:t>) fora, </a:t>
            </a:r>
            <a:r>
              <a:rPr lang="nl-BE" sz="2400" b="1" kern="0" dirty="0" smtClean="0">
                <a:solidFill>
                  <a:srgbClr val="000000"/>
                </a:solidFill>
              </a:rPr>
              <a:t>(pers)artikels</a:t>
            </a:r>
            <a:endParaRPr kumimoji="0" lang="nl-BE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profielpagina’s, externen die over jou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bloggen</a:t>
            </a:r>
            <a:endParaRPr kumimoji="0" lang="nl-BE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“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linkbaiting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(gebruik overtuigende headlines,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2400" b="1" kern="0" dirty="0">
                <a:solidFill>
                  <a:srgbClr val="000000"/>
                </a:solidFill>
              </a:rPr>
              <a:t> </a:t>
            </a:r>
            <a:r>
              <a:rPr lang="nl-BE" sz="2400" b="1" kern="0" dirty="0" smtClean="0">
                <a:solidFill>
                  <a:srgbClr val="000000"/>
                </a:solidFill>
              </a:rPr>
              <a:t> 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teksten die in het oog springen, …)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0922" t="14126" r="31379" b="61394"/>
          <a:stretch>
            <a:fillRect/>
          </a:stretch>
        </p:blipFill>
        <p:spPr bwMode="auto">
          <a:xfrm>
            <a:off x="1763688" y="4230568"/>
            <a:ext cx="5400600" cy="17322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" name="Gestreepte PIJL-RECHTS 4"/>
          <p:cNvSpPr/>
          <p:nvPr/>
        </p:nvSpPr>
        <p:spPr bwMode="auto">
          <a:xfrm>
            <a:off x="2267744" y="5526712"/>
            <a:ext cx="576064" cy="432048"/>
          </a:xfrm>
          <a:prstGeom prst="stripedRightArrow">
            <a:avLst/>
          </a:prstGeom>
          <a:solidFill>
            <a:srgbClr val="FF000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6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3: maken van links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3186859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18784" y="1367738"/>
            <a:ext cx="84792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welke links verwijzen naar de website van mijn concurrenten ?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www.opensiteexplorer.org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8" t="13748" r="21905" b="6344"/>
          <a:stretch/>
        </p:blipFill>
        <p:spPr bwMode="auto">
          <a:xfrm>
            <a:off x="3875168" y="2282491"/>
            <a:ext cx="4608512" cy="389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3: maken van links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237821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15788" y="1422493"/>
            <a:ext cx="8100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zorg ervoor dat links naar je website ook gevolgd</a:t>
            </a:r>
            <a:r>
              <a:rPr kumimoji="0" lang="nl-BE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worden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0472" t="14126" r="21479" b="19635"/>
          <a:stretch>
            <a:fillRect/>
          </a:stretch>
        </p:blipFill>
        <p:spPr bwMode="auto">
          <a:xfrm>
            <a:off x="827584" y="2076491"/>
            <a:ext cx="5112568" cy="364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kstvak 4"/>
          <p:cNvSpPr txBox="1"/>
          <p:nvPr/>
        </p:nvSpPr>
        <p:spPr>
          <a:xfrm>
            <a:off x="1897578" y="5172835"/>
            <a:ext cx="6059672" cy="400110"/>
          </a:xfrm>
          <a:prstGeom prst="rect">
            <a:avLst/>
          </a:prstGeom>
          <a:solidFill>
            <a:srgbClr val="FFFF99"/>
          </a:solidFill>
          <a:ln>
            <a:solidFill>
              <a:srgbClr val="FF33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broncode van link mag niet vermelden</a:t>
            </a:r>
            <a:r>
              <a:rPr kumimoji="0" lang="nl-BE" sz="20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: rel=“</a:t>
            </a:r>
            <a:r>
              <a:rPr kumimoji="0" lang="nl-BE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nofollow</a:t>
            </a: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”</a:t>
            </a:r>
          </a:p>
        </p:txBody>
      </p:sp>
      <p:sp>
        <p:nvSpPr>
          <p:cNvPr id="6" name="PIJL-LINKS 5"/>
          <p:cNvSpPr/>
          <p:nvPr/>
        </p:nvSpPr>
        <p:spPr bwMode="auto">
          <a:xfrm>
            <a:off x="1547664" y="5244843"/>
            <a:ext cx="360040" cy="288032"/>
          </a:xfrm>
          <a:prstGeom prst="leftArrow">
            <a:avLst/>
          </a:prstGeom>
          <a:solidFill>
            <a:srgbClr val="FFFF99"/>
          </a:solidFill>
          <a:ln w="12700" cap="flat" cmpd="sng" algn="ctr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  <p:sp>
        <p:nvSpPr>
          <p:cNvPr id="7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3: maken van links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191119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Belang van SEO</a:t>
            </a:r>
          </a:p>
        </p:txBody>
      </p:sp>
      <p:sp>
        <p:nvSpPr>
          <p:cNvPr id="98306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>
              <a:buSzPct val="99000"/>
              <a:buFontTx/>
              <a:buAutoNum type="arabicPeriod"/>
            </a:pPr>
            <a:r>
              <a:rPr lang="en-US" dirty="0" err="1"/>
              <a:t>Nood</a:t>
            </a:r>
            <a:r>
              <a:rPr lang="en-US" dirty="0"/>
              <a:t> </a:t>
            </a:r>
            <a:r>
              <a:rPr lang="en-US" dirty="0" err="1" smtClean="0"/>
              <a:t>opwekken</a:t>
            </a:r>
            <a:endParaRPr lang="en-US" dirty="0"/>
          </a:p>
          <a:p>
            <a:pPr marL="1043559" lvl="1" indent="-457200">
              <a:buSzPct val="99000"/>
            </a:pPr>
            <a:r>
              <a:rPr lang="en-US" dirty="0" err="1" smtClean="0"/>
              <a:t>Interesse</a:t>
            </a:r>
            <a:r>
              <a:rPr lang="en-US" dirty="0" smtClean="0"/>
              <a:t> </a:t>
            </a:r>
            <a:r>
              <a:rPr lang="en-US" dirty="0" err="1" smtClean="0"/>
              <a:t>wekken</a:t>
            </a:r>
            <a:endParaRPr lang="en-US" dirty="0"/>
          </a:p>
          <a:p>
            <a:pPr marL="472059">
              <a:buSzPct val="99000"/>
              <a:buFontTx/>
              <a:buAutoNum type="arabicPeriod"/>
            </a:pPr>
            <a:r>
              <a:rPr lang="en-US" dirty="0" err="1" smtClean="0"/>
              <a:t>Exploratie</a:t>
            </a:r>
            <a:endParaRPr lang="en-US" dirty="0" smtClean="0"/>
          </a:p>
          <a:p>
            <a:pPr marL="1043559" lvl="1" indent="-457200">
              <a:buSzPct val="99000"/>
            </a:pPr>
            <a:r>
              <a:rPr lang="en-US" dirty="0" err="1" smtClean="0"/>
              <a:t>Mogelijke</a:t>
            </a:r>
            <a:r>
              <a:rPr lang="en-US" dirty="0" smtClean="0"/>
              <a:t> </a:t>
            </a:r>
            <a:r>
              <a:rPr lang="en-US" dirty="0" err="1" smtClean="0"/>
              <a:t>keuzes</a:t>
            </a:r>
            <a:endParaRPr lang="en-US" dirty="0" smtClean="0"/>
          </a:p>
          <a:p>
            <a:pPr marL="472059">
              <a:buSzPct val="99000"/>
              <a:buFontTx/>
              <a:buAutoNum type="arabicPeriod"/>
            </a:pPr>
            <a:r>
              <a:rPr lang="en-US" dirty="0" err="1" smtClean="0"/>
              <a:t>Beslissing</a:t>
            </a:r>
            <a:endParaRPr lang="en-US" dirty="0" smtClean="0"/>
          </a:p>
          <a:p>
            <a:pPr marL="986409" lvl="1" indent="-457200">
              <a:buSzPct val="99000"/>
            </a:pPr>
            <a:r>
              <a:rPr lang="en-US" dirty="0" err="1" smtClean="0"/>
              <a:t>Eerder</a:t>
            </a:r>
            <a:r>
              <a:rPr lang="en-US" dirty="0" smtClean="0"/>
              <a:t> </a:t>
            </a:r>
            <a:r>
              <a:rPr lang="en-US" dirty="0" err="1" smtClean="0"/>
              <a:t>advertenties</a:t>
            </a:r>
            <a:r>
              <a:rPr lang="en-US" dirty="0" smtClean="0"/>
              <a:t> in                           </a:t>
            </a:r>
            <a:r>
              <a:rPr lang="en-US" dirty="0" err="1" smtClean="0"/>
              <a:t>zoekmachines</a:t>
            </a:r>
            <a:endParaRPr lang="en-US" dirty="0"/>
          </a:p>
          <a:p>
            <a:pPr marL="472059">
              <a:buSzPct val="99000"/>
              <a:buFontTx/>
              <a:buAutoNum type="arabicPeriod"/>
            </a:pPr>
            <a:r>
              <a:rPr lang="en-US" dirty="0" err="1" smtClean="0"/>
              <a:t>Gebruik</a:t>
            </a:r>
            <a:endParaRPr lang="en-US" dirty="0" smtClean="0"/>
          </a:p>
          <a:p>
            <a:pPr marL="1043559" lvl="1" indent="-457200">
              <a:buSzPct val="99000"/>
            </a:pPr>
            <a:r>
              <a:rPr lang="en-US" dirty="0" err="1" smtClean="0"/>
              <a:t>Handleidingen</a:t>
            </a:r>
            <a:r>
              <a:rPr lang="en-US" dirty="0" smtClean="0"/>
              <a:t>, info…</a:t>
            </a:r>
            <a:endParaRPr lang="en-US" dirty="0"/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506" y="2447925"/>
            <a:ext cx="2797671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25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26473" y="1379362"/>
            <a:ext cx="27116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geen “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redirects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 :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26473" y="3684779"/>
            <a:ext cx="47073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koop nooit links (lijkt op spam …)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8672" t="40766" r="45106" b="41954"/>
          <a:stretch>
            <a:fillRect/>
          </a:stretch>
        </p:blipFill>
        <p:spPr bwMode="auto">
          <a:xfrm>
            <a:off x="2802737" y="1523378"/>
            <a:ext cx="533833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PIJL-RECHTS 5"/>
          <p:cNvSpPr/>
          <p:nvPr/>
        </p:nvSpPr>
        <p:spPr bwMode="auto">
          <a:xfrm>
            <a:off x="2010649" y="2963538"/>
            <a:ext cx="720080" cy="288032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26473" y="4331085"/>
            <a:ext cx="81554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wederkerige en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multi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-way links : van en naar websites met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dezelfde context, dezelfde doelgroep, …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3: maken van links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3595456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26648" y="1413867"/>
            <a:ext cx="40757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vraag klanten naar reviews :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13272" t="39326" r="42857" b="49154"/>
          <a:stretch>
            <a:fillRect/>
          </a:stretch>
        </p:blipFill>
        <p:spPr bwMode="auto">
          <a:xfrm>
            <a:off x="823818" y="2009809"/>
            <a:ext cx="5544616" cy="90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 l="2472" t="14126" r="55229" b="49874"/>
          <a:stretch>
            <a:fillRect/>
          </a:stretch>
        </p:blipFill>
        <p:spPr bwMode="auto">
          <a:xfrm>
            <a:off x="2696026" y="3017921"/>
            <a:ext cx="514425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3: maken van links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203271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527929" y="1241338"/>
            <a:ext cx="32438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sociale media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 l="22950" t="40766" r="31601" b="8835"/>
          <a:stretch>
            <a:fillRect/>
          </a:stretch>
        </p:blipFill>
        <p:spPr bwMode="auto">
          <a:xfrm>
            <a:off x="1584062" y="1837426"/>
            <a:ext cx="5837496" cy="404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4: social &amp; viral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205152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467544" y="1405240"/>
            <a:ext cx="76697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vraag klanten om commentaar, om te </a:t>
            </a:r>
            <a:r>
              <a:rPr kumimoji="0" lang="nl-BE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bloggen</a:t>
            </a: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over jou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3172" t="41486" r="24179" b="10275"/>
          <a:stretch>
            <a:fillRect/>
          </a:stretch>
        </p:blipFill>
        <p:spPr bwMode="auto">
          <a:xfrm>
            <a:off x="1440431" y="2087593"/>
            <a:ext cx="6899329" cy="39508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" name="Titel 9"/>
          <p:cNvSpPr txBox="1">
            <a:spLocks/>
          </p:cNvSpPr>
          <p:nvPr/>
        </p:nvSpPr>
        <p:spPr>
          <a:xfrm>
            <a:off x="467544" y="23639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58A618"/>
                </a:solidFill>
                <a:latin typeface="+mj-lt"/>
                <a:ea typeface="ＭＳ Ｐゴシック" charset="0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58A618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NL" b="0" i="1" kern="0" dirty="0" smtClean="0"/>
              <a:t> </a:t>
            </a:r>
            <a:r>
              <a:rPr lang="nl-BE" sz="3600" b="0" kern="0" dirty="0" smtClean="0"/>
              <a:t>niveau 4: social &amp; viral</a:t>
            </a:r>
            <a:endParaRPr lang="nl-NL" b="0" kern="0" dirty="0"/>
          </a:p>
        </p:txBody>
      </p:sp>
    </p:spTree>
    <p:extLst>
      <p:ext uri="{BB962C8B-B14F-4D97-AF65-F5344CB8AC3E}">
        <p14:creationId xmlns:p14="http://schemas.microsoft.com/office/powerpoint/2010/main" val="65052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214282" y="823539"/>
            <a:ext cx="23278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nl-BE" sz="24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nog wat tips :</a:t>
            </a:r>
            <a:endParaRPr kumimoji="0" lang="nl-NL" sz="2400" b="1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257412" y="1379883"/>
            <a:ext cx="677332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zoveel mogelijk regionale en lokale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targeting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/>
          <a:srcRect l="22722" t="27086" r="20129" b="48434"/>
          <a:stretch>
            <a:fillRect/>
          </a:stretch>
        </p:blipFill>
        <p:spPr bwMode="auto">
          <a:xfrm>
            <a:off x="1547664" y="1838781"/>
            <a:ext cx="5256584" cy="140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57412" y="3376960"/>
            <a:ext cx="877618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Google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Places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: het is gratis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Google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Places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geeft informatie over : adres, telefoon, openingsuren,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websites, </a:t>
            </a:r>
            <a:r>
              <a:rPr lang="nl-NL" sz="2200" b="1" kern="0" dirty="0" smtClean="0">
                <a:solidFill>
                  <a:srgbClr val="000000"/>
                </a:solidFill>
              </a:rPr>
              <a:t>foto’s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video’s, …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 cstate="print"/>
          <a:srcRect l="2922" t="13406" r="46333" b="46995"/>
          <a:stretch>
            <a:fillRect/>
          </a:stretch>
        </p:blipFill>
        <p:spPr bwMode="auto">
          <a:xfrm>
            <a:off x="700457" y="4562594"/>
            <a:ext cx="3060660" cy="14927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/>
          <a:srcRect l="26321" t="55165" r="45779" b="16755"/>
          <a:stretch>
            <a:fillRect/>
          </a:stretch>
        </p:blipFill>
        <p:spPr bwMode="auto">
          <a:xfrm>
            <a:off x="4377951" y="4562594"/>
            <a:ext cx="2373102" cy="14927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7197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309235" y="1212163"/>
            <a:ext cx="667394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Google Analytics om je website te monitoren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 l="27050" t="14000" r="27500" b="56695"/>
          <a:stretch>
            <a:fillRect/>
          </a:stretch>
        </p:blipFill>
        <p:spPr bwMode="auto">
          <a:xfrm>
            <a:off x="683568" y="1787798"/>
            <a:ext cx="5282064" cy="212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3" cstate="print"/>
          <a:srcRect l="36899" t="69440" r="27551" b="13280"/>
          <a:stretch>
            <a:fillRect/>
          </a:stretch>
        </p:blipFill>
        <p:spPr bwMode="auto">
          <a:xfrm>
            <a:off x="2519945" y="4192360"/>
            <a:ext cx="6265658" cy="1903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IJL-OMLAAG 4"/>
          <p:cNvSpPr/>
          <p:nvPr/>
        </p:nvSpPr>
        <p:spPr bwMode="auto">
          <a:xfrm rot="-2460000">
            <a:off x="4271568" y="2357602"/>
            <a:ext cx="504056" cy="3882443"/>
          </a:xfrm>
          <a:prstGeom prst="downArrow">
            <a:avLst/>
          </a:prstGeom>
          <a:solidFill>
            <a:srgbClr val="00CCCC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3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309235" y="1212163"/>
            <a:ext cx="41750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nl-BE" sz="2400" dirty="0">
                <a:hlinkClick r:id="rId3"/>
              </a:rPr>
              <a:t>http://www.buzzbundle.com/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309235" y="1966729"/>
            <a:ext cx="15170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nl-BE" sz="2400" dirty="0" err="1" smtClean="0"/>
              <a:t>semrush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309235" y="2707572"/>
            <a:ext cx="51671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nl-BE" sz="2400" dirty="0">
                <a:hlinkClick r:id="rId4"/>
              </a:rPr>
              <a:t>http://www.alexa.com/siteinfo/pxl.be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55045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99908" y="1464833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Title</a:t>
            </a:r>
            <a:r>
              <a:rPr kumimoji="0" lang="nl-BE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tags : goede voorbeelden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1473222" y="1809881"/>
            <a:ext cx="125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NETRESULT</a:t>
            </a:r>
          </a:p>
        </p:txBody>
      </p:sp>
      <p:sp>
        <p:nvSpPr>
          <p:cNvPr id="4" name="Actieknop: Introductiepagina 3">
            <a:hlinkClick r:id="rId2" highlightClick="1"/>
          </p:cNvPr>
          <p:cNvSpPr/>
          <p:nvPr/>
        </p:nvSpPr>
        <p:spPr bwMode="auto">
          <a:xfrm>
            <a:off x="3043114" y="1822023"/>
            <a:ext cx="285752" cy="285752"/>
          </a:xfrm>
          <a:prstGeom prst="actionButtonHome">
            <a:avLst/>
          </a:prstGeom>
          <a:solidFill>
            <a:srgbClr val="96969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399908" y="399649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Title</a:t>
            </a:r>
            <a:r>
              <a:rPr kumimoji="0" lang="nl-BE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 tags : slechte voorbeelden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1471478" y="4536667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BNP PARIBAS</a:t>
            </a:r>
          </a:p>
        </p:txBody>
      </p:sp>
      <p:sp>
        <p:nvSpPr>
          <p:cNvPr id="11" name="Actieknop: Introductiepagina 10">
            <a:hlinkClick r:id="rId3" highlightClick="1"/>
          </p:cNvPr>
          <p:cNvSpPr/>
          <p:nvPr/>
        </p:nvSpPr>
        <p:spPr bwMode="auto">
          <a:xfrm>
            <a:off x="3055566" y="4549198"/>
            <a:ext cx="285752" cy="285752"/>
          </a:xfrm>
          <a:prstGeom prst="actionButtonHome">
            <a:avLst/>
          </a:prstGeom>
          <a:solidFill>
            <a:srgbClr val="96969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1478114" y="2309947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CENTERPARCS</a:t>
            </a:r>
          </a:p>
        </p:txBody>
      </p:sp>
      <p:sp>
        <p:nvSpPr>
          <p:cNvPr id="13" name="Actieknop: Introductiepagina 12">
            <a:hlinkClick r:id="rId4" highlightClick="1"/>
          </p:cNvPr>
          <p:cNvSpPr/>
          <p:nvPr/>
        </p:nvSpPr>
        <p:spPr bwMode="auto">
          <a:xfrm>
            <a:off x="3043114" y="2322089"/>
            <a:ext cx="285752" cy="285752"/>
          </a:xfrm>
          <a:prstGeom prst="actionButtonHome">
            <a:avLst/>
          </a:prstGeom>
          <a:solidFill>
            <a:srgbClr val="96969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1471478" y="281001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McDONALDS</a:t>
            </a:r>
            <a:endParaRPr kumimoji="0" lang="nl-BE" sz="18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15" name="Actieknop: Introductiepagina 14">
            <a:hlinkClick r:id="rId5" highlightClick="1"/>
          </p:cNvPr>
          <p:cNvSpPr/>
          <p:nvPr/>
        </p:nvSpPr>
        <p:spPr bwMode="auto">
          <a:xfrm>
            <a:off x="3036478" y="2822155"/>
            <a:ext cx="285752" cy="285752"/>
          </a:xfrm>
          <a:prstGeom prst="actionButtonHome">
            <a:avLst/>
          </a:prstGeom>
          <a:solidFill>
            <a:srgbClr val="96969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1471478" y="4977437"/>
            <a:ext cx="66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none" spc="0" normalizeH="0" baseline="0" noProof="0" smtClean="0">
                <a:ln>
                  <a:noFill/>
                </a:ln>
                <a:solidFill>
                  <a:srgbClr val="996600"/>
                </a:solidFill>
                <a:effectLst/>
                <a:uLnTx/>
                <a:uFillTx/>
              </a:rPr>
              <a:t>IMES</a:t>
            </a:r>
          </a:p>
        </p:txBody>
      </p:sp>
      <p:sp>
        <p:nvSpPr>
          <p:cNvPr id="17" name="Actieknop: Introductiepagina 16">
            <a:hlinkClick r:id="rId6" highlightClick="1"/>
          </p:cNvPr>
          <p:cNvSpPr/>
          <p:nvPr/>
        </p:nvSpPr>
        <p:spPr bwMode="auto">
          <a:xfrm>
            <a:off x="2400172" y="4977437"/>
            <a:ext cx="285752" cy="285752"/>
          </a:xfrm>
          <a:prstGeom prst="actionButtonHome">
            <a:avLst/>
          </a:prstGeom>
          <a:solidFill>
            <a:srgbClr val="96969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1471478" y="337235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PXL</a:t>
            </a:r>
          </a:p>
        </p:txBody>
      </p:sp>
      <p:sp>
        <p:nvSpPr>
          <p:cNvPr id="19" name="Actieknop: Introductiepagina 18">
            <a:hlinkClick r:id="rId7" highlightClick="1"/>
          </p:cNvPr>
          <p:cNvSpPr/>
          <p:nvPr/>
        </p:nvSpPr>
        <p:spPr bwMode="auto">
          <a:xfrm>
            <a:off x="3036478" y="3384496"/>
            <a:ext cx="285752" cy="285752"/>
          </a:xfrm>
          <a:prstGeom prst="actionButtonHome">
            <a:avLst/>
          </a:prstGeom>
          <a:solidFill>
            <a:srgbClr val="96969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0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l"/>
            <a:r>
              <a:rPr lang="en-US"/>
              <a:t>Basics</a:t>
            </a:r>
          </a:p>
        </p:txBody>
      </p:sp>
      <p:sp>
        <p:nvSpPr>
          <p:cNvPr id="99330" name="Rectangle 2"/>
          <p:cNvSpPr>
            <a:spLocks noChangeArrowheads="1"/>
          </p:cNvSpPr>
          <p:nvPr>
            <p:ph type="body" idx="1"/>
          </p:nvPr>
        </p:nvSpPr>
        <p:spPr>
          <a:xfrm>
            <a:off x="0" y="1614968"/>
            <a:ext cx="8229600" cy="4525963"/>
          </a:xfrm>
          <a:ln/>
        </p:spPr>
        <p:txBody>
          <a:bodyPr/>
          <a:lstStyle/>
          <a:p>
            <a:pPr marL="472059"/>
            <a:r>
              <a:rPr lang="en-US" dirty="0"/>
              <a:t>SEO versus SEA</a:t>
            </a:r>
          </a:p>
          <a:p>
            <a:pPr marL="472059"/>
            <a:r>
              <a:rPr lang="en-US" dirty="0"/>
              <a:t>SEO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lange</a:t>
            </a:r>
            <a:r>
              <a:rPr lang="en-US" dirty="0"/>
              <a:t> </a:t>
            </a:r>
            <a:r>
              <a:rPr lang="en-US" dirty="0" err="1"/>
              <a:t>termijn</a:t>
            </a:r>
            <a:r>
              <a:rPr lang="en-US" dirty="0"/>
              <a:t> </a:t>
            </a:r>
            <a:r>
              <a:rPr lang="en-US" dirty="0" smtClean="0"/>
              <a:t>                            </a:t>
            </a:r>
            <a:r>
              <a:rPr lang="en-US" dirty="0" err="1" smtClean="0"/>
              <a:t>verhaal</a:t>
            </a:r>
            <a:endParaRPr lang="en-US" dirty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244" y="295275"/>
            <a:ext cx="3307556" cy="625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7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r"/>
            <a:r>
              <a:rPr lang="en-US"/>
              <a:t>SEO Pyramide</a:t>
            </a: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568" y="871326"/>
            <a:ext cx="5347070" cy="563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56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63295-4D4E-2D4B-BE7C-30F5556DCAA9}" type="slidenum">
              <a:rPr lang="en-US"/>
              <a:pPr/>
              <a:t>7</a:t>
            </a:fld>
            <a:endParaRPr lang="en-US"/>
          </a:p>
        </p:txBody>
      </p:sp>
      <p:sp>
        <p:nvSpPr>
          <p:cNvPr id="101377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SEO basiscijfers</a:t>
            </a:r>
            <a:br>
              <a:rPr lang="en-US"/>
            </a:br>
            <a:endParaRPr lang="en-US"/>
          </a:p>
        </p:txBody>
      </p:sp>
      <p:sp>
        <p:nvSpPr>
          <p:cNvPr id="101378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/>
            <a:r>
              <a:rPr lang="en-US"/>
              <a:t>Bouw je eigen dashboard!</a:t>
            </a:r>
          </a:p>
          <a:p>
            <a:pPr marL="472059"/>
            <a:r>
              <a:rPr lang="en-US"/>
              <a:t>KPI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s:</a:t>
            </a:r>
          </a:p>
          <a:p>
            <a:pPr marL="840105" lvl="2"/>
            <a:r>
              <a:rPr lang="en-US"/>
              <a:t>Organisch zoekverkeer</a:t>
            </a:r>
          </a:p>
          <a:p>
            <a:pPr marL="840105" lvl="2"/>
            <a:r>
              <a:rPr lang="en-US"/>
              <a:t>Branded traffic</a:t>
            </a:r>
            <a:br>
              <a:rPr lang="en-US"/>
            </a:br>
            <a:r>
              <a:rPr lang="en-US" sz="1600"/>
              <a:t>Hoeveel van dat verkeer komt van zoektermen die aan je merk gerelateerd zijn? </a:t>
            </a:r>
            <a:endParaRPr lang="en-US"/>
          </a:p>
          <a:p>
            <a:pPr marL="840105" lvl="2"/>
            <a:r>
              <a:rPr lang="en-US"/>
              <a:t>Unbranded traffic</a:t>
            </a:r>
            <a:br>
              <a:rPr lang="en-US"/>
            </a:br>
            <a:r>
              <a:rPr lang="en-US" sz="1600"/>
              <a:t>Hoeveel bezoekers krijg je via sleutelwoorden waarop je graag wilt scoren?</a:t>
            </a:r>
          </a:p>
        </p:txBody>
      </p:sp>
    </p:spTree>
    <p:extLst>
      <p:ext uri="{BB962C8B-B14F-4D97-AF65-F5344CB8AC3E}">
        <p14:creationId xmlns:p14="http://schemas.microsoft.com/office/powerpoint/2010/main" val="228788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71C4-9F0B-9A41-98DA-EE83456FBBEA}" type="slidenum">
              <a:rPr lang="en-US"/>
              <a:pPr/>
              <a:t>8</a:t>
            </a:fld>
            <a:endParaRPr lang="en-US"/>
          </a:p>
        </p:txBody>
      </p:sp>
      <p:sp>
        <p:nvSpPr>
          <p:cNvPr id="102401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Voorbij het klassieke zoekscherm</a:t>
            </a:r>
          </a:p>
        </p:txBody>
      </p:sp>
      <p:sp>
        <p:nvSpPr>
          <p:cNvPr id="102402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/>
            <a:r>
              <a:rPr lang="en-US"/>
              <a:t>Videosites</a:t>
            </a:r>
          </a:p>
          <a:p>
            <a:pPr marL="840105" lvl="2"/>
            <a:r>
              <a:rPr lang="en-US"/>
              <a:t>YouTube is n°2 search engine</a:t>
            </a:r>
          </a:p>
          <a:p>
            <a:pPr marL="840105" lvl="2"/>
            <a:r>
              <a:rPr lang="en-US"/>
              <a:t>Vimeo</a:t>
            </a:r>
          </a:p>
          <a:p>
            <a:pPr marL="472059"/>
            <a:r>
              <a:rPr lang="en-US"/>
              <a:t>Maps / places</a:t>
            </a:r>
          </a:p>
          <a:p>
            <a:pPr marL="472059"/>
            <a:r>
              <a:rPr lang="en-US"/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61335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Meten is weten</a:t>
            </a:r>
          </a:p>
        </p:txBody>
      </p:sp>
      <p:sp>
        <p:nvSpPr>
          <p:cNvPr id="103426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/>
            <a:r>
              <a:rPr lang="en-US"/>
              <a:t>Meet je KPI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</a:t>
            </a:r>
          </a:p>
          <a:p>
            <a:pPr marL="472059"/>
            <a:r>
              <a:rPr lang="en-US"/>
              <a:t>Volg de paden van je bezoeker</a:t>
            </a:r>
          </a:p>
          <a:p>
            <a:pPr marL="472059"/>
            <a:r>
              <a:rPr lang="en-US"/>
              <a:t>Hoeveelheid organisch zoekverkeer</a:t>
            </a:r>
          </a:p>
          <a:p>
            <a:pPr marL="472059"/>
            <a:r>
              <a:rPr lang="en-US"/>
              <a:t>Hoeveelheid branded &amp; non-branded zoekverkeer</a:t>
            </a:r>
          </a:p>
        </p:txBody>
      </p:sp>
    </p:spTree>
    <p:extLst>
      <p:ext uri="{BB962C8B-B14F-4D97-AF65-F5344CB8AC3E}">
        <p14:creationId xmlns:p14="http://schemas.microsoft.com/office/powerpoint/2010/main" val="2296566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e Hogeschool PXL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 Hogeschool PXL.potx</Template>
  <TotalTime>633</TotalTime>
  <Words>1951</Words>
  <Application>Microsoft Macintosh PowerPoint</Application>
  <PresentationFormat>Diavoorstelling (4:3)</PresentationFormat>
  <Paragraphs>294</Paragraphs>
  <Slides>47</Slides>
  <Notes>5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47</vt:i4>
      </vt:variant>
    </vt:vector>
  </HeadingPairs>
  <TitlesOfParts>
    <vt:vector size="48" baseType="lpstr">
      <vt:lpstr>Presentatie Hogeschool PXL</vt:lpstr>
      <vt:lpstr>Digitale marketing: SEO</vt:lpstr>
      <vt:lpstr>Leerprogramma</vt:lpstr>
      <vt:lpstr>PowerPoint-presentatie</vt:lpstr>
      <vt:lpstr>Belang van SEO</vt:lpstr>
      <vt:lpstr>Basics</vt:lpstr>
      <vt:lpstr>SEO Pyramide</vt:lpstr>
      <vt:lpstr>SEO basiscijfers </vt:lpstr>
      <vt:lpstr>Voorbij het klassieke zoekscherm</vt:lpstr>
      <vt:lpstr>Meten is weten</vt:lpstr>
      <vt:lpstr>Wees moedig…maar braaf</vt:lpstr>
      <vt:lpstr>Search engine marketing</vt:lpstr>
      <vt:lpstr>Search engine marketing (SEM) </vt:lpstr>
      <vt:lpstr>PowerPoint-presentatie</vt:lpstr>
      <vt:lpstr>PowerPoint-presentatie</vt:lpstr>
      <vt:lpstr>hoe werkt een zoekmachine ? </vt:lpstr>
      <vt:lpstr>hoe werkt een zoekmachine ? </vt:lpstr>
      <vt:lpstr>Keyword Buying (KWB) </vt:lpstr>
      <vt:lpstr>Laten we even proberen</vt:lpstr>
      <vt:lpstr>PowerPoint-presentatie</vt:lpstr>
      <vt:lpstr>search engine optimisation (SEO) </vt:lpstr>
      <vt:lpstr> niveau 1 : toegankelijkheid &amp; kwalitatieve content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PHL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Evy Schröter</dc:creator>
  <cp:lastModifiedBy>Christof Jans</cp:lastModifiedBy>
  <cp:revision>17</cp:revision>
  <dcterms:created xsi:type="dcterms:W3CDTF">2013-03-26T10:10:44Z</dcterms:created>
  <dcterms:modified xsi:type="dcterms:W3CDTF">2014-09-28T16:24:09Z</dcterms:modified>
</cp:coreProperties>
</file>